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6">
  <p:sldMasterIdLst>
    <p:sldMasterId id="2147483648" r:id="rId1"/>
  </p:sldMasterIdLst>
  <p:notesMasterIdLst>
    <p:notesMasterId r:id="rId18"/>
  </p:notesMasterIdLst>
  <p:sldIdLst>
    <p:sldId id="256" r:id="rId2"/>
    <p:sldId id="390" r:id="rId3"/>
    <p:sldId id="391" r:id="rId4"/>
    <p:sldId id="419" r:id="rId5"/>
    <p:sldId id="420" r:id="rId6"/>
    <p:sldId id="421" r:id="rId7"/>
    <p:sldId id="422" r:id="rId8"/>
    <p:sldId id="423" r:id="rId9"/>
    <p:sldId id="392" r:id="rId10"/>
    <p:sldId id="308" r:id="rId11"/>
    <p:sldId id="401" r:id="rId12"/>
    <p:sldId id="402" r:id="rId13"/>
    <p:sldId id="404" r:id="rId14"/>
    <p:sldId id="414" r:id="rId15"/>
    <p:sldId id="412" r:id="rId16"/>
    <p:sldId id="321" r:id="rId17"/>
  </p:sldIdLst>
  <p:sldSz cx="12192000" cy="6858000"/>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5D7"/>
    <a:srgbClr val="A6300C"/>
    <a:srgbClr val="0067B4"/>
    <a:srgbClr val="EDEDED"/>
    <a:srgbClr val="1E468B"/>
    <a:srgbClr val="5F7501"/>
    <a:srgbClr val="87A801"/>
    <a:srgbClr val="FFA34F"/>
    <a:srgbClr val="FE852A"/>
    <a:srgbClr val="FEA7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66" d="100"/>
          <a:sy n="66" d="100"/>
        </p:scale>
        <p:origin x="484" y="3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2E980F-30FB-40A7-A021-76B734CD2466}" type="doc">
      <dgm:prSet loTypeId="urn:microsoft.com/office/officeart/2005/8/layout/chevron2" loCatId="process" qsTypeId="urn:microsoft.com/office/officeart/2005/8/quickstyle/3d3" qsCatId="3D" csTypeId="urn:microsoft.com/office/officeart/2005/8/colors/accent0_1" csCatId="mainScheme" phldr="1"/>
      <dgm:spPr/>
      <dgm:t>
        <a:bodyPr/>
        <a:lstStyle/>
        <a:p>
          <a:endParaRPr lang="en-US"/>
        </a:p>
      </dgm:t>
    </dgm:pt>
    <dgm:pt modelId="{1B94A08C-EF4F-4067-A73E-AAA74EC823E9}">
      <dgm:prSet/>
      <dgm:spPr/>
      <dgm:t>
        <a:bodyPr/>
        <a:lstStyle/>
        <a:p>
          <a:pPr algn="just"/>
          <a:r>
            <a:rPr lang="fr-FR" dirty="0" smtClean="0">
              <a:latin typeface="Candara" panose="020E0502030303020204" pitchFamily="34" charset="0"/>
            </a:rPr>
            <a:t>Une fois le document de la Vision Burundi pays émergent en 2040 et développé en 2060 approuvé par le Gouvernement, son Cadre Logique ainsi que son Cadre de Mesure de résultats mis au point, l’étape suivante a été l’élaboration de ses outils de mise en œuvre au niveau tant stratégique qu’opérationnel;</a:t>
          </a:r>
          <a:endParaRPr lang="en-US" dirty="0">
            <a:latin typeface="Candara" panose="020E0502030303020204" pitchFamily="34" charset="0"/>
          </a:endParaRPr>
        </a:p>
      </dgm:t>
    </dgm:pt>
    <dgm:pt modelId="{1AB39379-6383-4BE1-BFF7-3CD7DD41ED3C}" type="parTrans" cxnId="{F644B387-641A-4ECC-B56A-9AF4D85F06BE}">
      <dgm:prSet/>
      <dgm:spPr/>
      <dgm:t>
        <a:bodyPr/>
        <a:lstStyle/>
        <a:p>
          <a:endParaRPr lang="en-US"/>
        </a:p>
      </dgm:t>
    </dgm:pt>
    <dgm:pt modelId="{A3816C64-E04C-4997-9DDE-924CDA8FCE9C}" type="sibTrans" cxnId="{F644B387-641A-4ECC-B56A-9AF4D85F06BE}">
      <dgm:prSet/>
      <dgm:spPr/>
      <dgm:t>
        <a:bodyPr/>
        <a:lstStyle/>
        <a:p>
          <a:endParaRPr lang="en-US"/>
        </a:p>
      </dgm:t>
    </dgm:pt>
    <dgm:pt modelId="{BD33BA78-6EE2-4B6E-8E49-57251793760A}">
      <dgm:prSet phldrT="[Texte]" custT="1"/>
      <dgm:spPr/>
      <dgm:t>
        <a:bodyPr/>
        <a:lstStyle/>
        <a:p>
          <a:r>
            <a:rPr lang="fr-FR" sz="1800" dirty="0" smtClean="0">
              <a:latin typeface="Candara" panose="020E0502030303020204" pitchFamily="34" charset="0"/>
            </a:rPr>
            <a:t>C’est dans cette optique qu’il était opportun de préparer une carte d’activités spécifiques aux différents secteurs à intégrer dans les documents de mise en œuvre de cette Vision;</a:t>
          </a:r>
          <a:endParaRPr lang="en-US" sz="1800" dirty="0">
            <a:latin typeface="Candara" panose="020E0502030303020204" pitchFamily="34" charset="0"/>
          </a:endParaRPr>
        </a:p>
      </dgm:t>
    </dgm:pt>
    <dgm:pt modelId="{74729BBE-4903-4C4C-8723-A6672A8B6EFB}" type="sibTrans" cxnId="{0CF49200-E003-402A-89D0-9D99A2A18C83}">
      <dgm:prSet/>
      <dgm:spPr/>
      <dgm:t>
        <a:bodyPr/>
        <a:lstStyle/>
        <a:p>
          <a:endParaRPr lang="en-US"/>
        </a:p>
      </dgm:t>
    </dgm:pt>
    <dgm:pt modelId="{1A0B8EB3-E5B8-40CC-9128-0D170D6DA146}" type="parTrans" cxnId="{0CF49200-E003-402A-89D0-9D99A2A18C83}">
      <dgm:prSet/>
      <dgm:spPr/>
      <dgm:t>
        <a:bodyPr/>
        <a:lstStyle/>
        <a:p>
          <a:endParaRPr lang="en-US"/>
        </a:p>
      </dgm:t>
    </dgm:pt>
    <dgm:pt modelId="{6D278EF2-217C-4344-BAB6-769C042E911B}">
      <dgm:prSet phldrT="[Texte]"/>
      <dgm:spPr/>
      <dgm:t>
        <a:bodyPr/>
        <a:lstStyle/>
        <a:p>
          <a:endParaRPr lang="en-US" dirty="0"/>
        </a:p>
      </dgm:t>
    </dgm:pt>
    <dgm:pt modelId="{2CDBFDA4-BAA4-45CC-99BB-A30749A6C8F4}" type="sibTrans" cxnId="{22DB6C43-A19C-42B8-8F93-461703A6E2DC}">
      <dgm:prSet/>
      <dgm:spPr/>
      <dgm:t>
        <a:bodyPr/>
        <a:lstStyle/>
        <a:p>
          <a:endParaRPr lang="en-US"/>
        </a:p>
      </dgm:t>
    </dgm:pt>
    <dgm:pt modelId="{7C55FAEE-4FC2-43E8-94BA-BA4C2E396A82}" type="parTrans" cxnId="{22DB6C43-A19C-42B8-8F93-461703A6E2DC}">
      <dgm:prSet/>
      <dgm:spPr/>
      <dgm:t>
        <a:bodyPr/>
        <a:lstStyle/>
        <a:p>
          <a:endParaRPr lang="en-US"/>
        </a:p>
      </dgm:t>
    </dgm:pt>
    <dgm:pt modelId="{3C2202D8-3676-402B-A2C6-141971A0EECA}">
      <dgm:prSet/>
      <dgm:spPr/>
      <dgm:t>
        <a:bodyPr/>
        <a:lstStyle/>
        <a:p>
          <a:pPr algn="just"/>
          <a:r>
            <a:rPr lang="fr-FR" dirty="0" smtClean="0">
              <a:latin typeface="Candara" panose="020E0502030303020204" pitchFamily="34" charset="0"/>
            </a:rPr>
            <a:t>Ces derniers sont entre autres le Plan National de Développement, son Plan d’Actions Prioritaires 2023-2027 ainsi que les politiques et stratégies sectorielles;</a:t>
          </a:r>
          <a:endParaRPr lang="en-US" dirty="0">
            <a:latin typeface="Candara" panose="020E0502030303020204" pitchFamily="34" charset="0"/>
          </a:endParaRPr>
        </a:p>
      </dgm:t>
    </dgm:pt>
    <dgm:pt modelId="{10CE7B06-A8F5-4E52-B48F-7D4CCADC4111}" type="parTrans" cxnId="{3EE766DE-F87A-433C-9C9F-8962270E8DD5}">
      <dgm:prSet/>
      <dgm:spPr/>
      <dgm:t>
        <a:bodyPr/>
        <a:lstStyle/>
        <a:p>
          <a:endParaRPr lang="en-US"/>
        </a:p>
      </dgm:t>
    </dgm:pt>
    <dgm:pt modelId="{DEA1E5BE-6B2D-4FB0-A732-43D3B6B59061}" type="sibTrans" cxnId="{3EE766DE-F87A-433C-9C9F-8962270E8DD5}">
      <dgm:prSet/>
      <dgm:spPr/>
      <dgm:t>
        <a:bodyPr/>
        <a:lstStyle/>
        <a:p>
          <a:endParaRPr lang="en-US"/>
        </a:p>
      </dgm:t>
    </dgm:pt>
    <dgm:pt modelId="{5FEB9677-4024-4EDB-8AD2-53F0A831F788}">
      <dgm:prSet phldrT="[Texte]"/>
      <dgm:spPr/>
      <dgm:t>
        <a:bodyPr/>
        <a:lstStyle/>
        <a:p>
          <a:endParaRPr lang="en-US" dirty="0"/>
        </a:p>
      </dgm:t>
    </dgm:pt>
    <dgm:pt modelId="{E87176EE-B342-4726-B40D-61489582913F}" type="sibTrans" cxnId="{F282E9F7-66AB-4979-88C5-293B572CAF55}">
      <dgm:prSet/>
      <dgm:spPr/>
      <dgm:t>
        <a:bodyPr/>
        <a:lstStyle/>
        <a:p>
          <a:endParaRPr lang="en-US"/>
        </a:p>
      </dgm:t>
    </dgm:pt>
    <dgm:pt modelId="{865789DE-A67E-4369-A9C0-4A0B9526133C}" type="parTrans" cxnId="{F282E9F7-66AB-4979-88C5-293B572CAF55}">
      <dgm:prSet/>
      <dgm:spPr/>
      <dgm:t>
        <a:bodyPr/>
        <a:lstStyle/>
        <a:p>
          <a:endParaRPr lang="en-US"/>
        </a:p>
      </dgm:t>
    </dgm:pt>
    <dgm:pt modelId="{EE3CA481-CC05-4874-990D-F07DABB89694}">
      <dgm:prSet phldrT="[Texte]"/>
      <dgm:spPr/>
      <dgm:t>
        <a:bodyPr/>
        <a:lstStyle/>
        <a:p>
          <a:endParaRPr lang="en-US" dirty="0"/>
        </a:p>
      </dgm:t>
    </dgm:pt>
    <dgm:pt modelId="{EC37C79A-3941-4140-81DB-8748D67D785D}" type="sibTrans" cxnId="{B5C58C96-3130-49DB-A2E3-97099B3AF33B}">
      <dgm:prSet/>
      <dgm:spPr/>
      <dgm:t>
        <a:bodyPr/>
        <a:lstStyle/>
        <a:p>
          <a:endParaRPr lang="en-US"/>
        </a:p>
      </dgm:t>
    </dgm:pt>
    <dgm:pt modelId="{3C48FB16-5C14-466F-8C8B-1121B6960702}" type="parTrans" cxnId="{B5C58C96-3130-49DB-A2E3-97099B3AF33B}">
      <dgm:prSet/>
      <dgm:spPr/>
      <dgm:t>
        <a:bodyPr/>
        <a:lstStyle/>
        <a:p>
          <a:endParaRPr lang="en-US"/>
        </a:p>
      </dgm:t>
    </dgm:pt>
    <dgm:pt modelId="{DEDB084D-E578-4E71-9092-3024D8CAB9EA}" type="pres">
      <dgm:prSet presAssocID="{622E980F-30FB-40A7-A021-76B734CD2466}" presName="linearFlow" presStyleCnt="0">
        <dgm:presLayoutVars>
          <dgm:dir/>
          <dgm:animLvl val="lvl"/>
          <dgm:resizeHandles val="exact"/>
        </dgm:presLayoutVars>
      </dgm:prSet>
      <dgm:spPr/>
      <dgm:t>
        <a:bodyPr/>
        <a:lstStyle/>
        <a:p>
          <a:endParaRPr lang="fr-FR"/>
        </a:p>
      </dgm:t>
    </dgm:pt>
    <dgm:pt modelId="{4D9932DE-74DF-4889-9965-14683A9274EC}" type="pres">
      <dgm:prSet presAssocID="{5FEB9677-4024-4EDB-8AD2-53F0A831F788}" presName="composite" presStyleCnt="0"/>
      <dgm:spPr/>
    </dgm:pt>
    <dgm:pt modelId="{5BF89922-7B61-4C04-AB24-14927DC59EE1}" type="pres">
      <dgm:prSet presAssocID="{5FEB9677-4024-4EDB-8AD2-53F0A831F788}" presName="parentText" presStyleLbl="alignNode1" presStyleIdx="0" presStyleCnt="3" custFlipHor="1" custScaleY="38927" custLinFactNeighborX="624" custLinFactNeighborY="-1098">
        <dgm:presLayoutVars>
          <dgm:chMax val="1"/>
          <dgm:bulletEnabled val="1"/>
        </dgm:presLayoutVars>
      </dgm:prSet>
      <dgm:spPr/>
      <dgm:t>
        <a:bodyPr/>
        <a:lstStyle/>
        <a:p>
          <a:endParaRPr lang="en-US"/>
        </a:p>
      </dgm:t>
    </dgm:pt>
    <dgm:pt modelId="{95C3B78D-0043-4774-90E2-6B2EB6B46670}" type="pres">
      <dgm:prSet presAssocID="{5FEB9677-4024-4EDB-8AD2-53F0A831F788}" presName="descendantText" presStyleLbl="alignAcc1" presStyleIdx="0" presStyleCnt="3" custLinFactNeighborY="621">
        <dgm:presLayoutVars>
          <dgm:bulletEnabled val="1"/>
        </dgm:presLayoutVars>
      </dgm:prSet>
      <dgm:spPr/>
      <dgm:t>
        <a:bodyPr/>
        <a:lstStyle/>
        <a:p>
          <a:endParaRPr lang="en-US"/>
        </a:p>
      </dgm:t>
    </dgm:pt>
    <dgm:pt modelId="{C6593379-0F6C-4603-BA5B-C50572D6B1D2}" type="pres">
      <dgm:prSet presAssocID="{E87176EE-B342-4726-B40D-61489582913F}" presName="sp" presStyleCnt="0"/>
      <dgm:spPr/>
    </dgm:pt>
    <dgm:pt modelId="{BC99452F-5869-437E-808A-B5AABF62CEFD}" type="pres">
      <dgm:prSet presAssocID="{EE3CA481-CC05-4874-990D-F07DABB89694}" presName="composite" presStyleCnt="0"/>
      <dgm:spPr/>
    </dgm:pt>
    <dgm:pt modelId="{470B3A79-B320-42E8-B322-F3DD071E2084}" type="pres">
      <dgm:prSet presAssocID="{EE3CA481-CC05-4874-990D-F07DABB89694}" presName="parentText" presStyleLbl="alignNode1" presStyleIdx="1" presStyleCnt="3" custFlipHor="0" custScaleY="38556" custLinFactNeighborY="0">
        <dgm:presLayoutVars>
          <dgm:chMax val="1"/>
          <dgm:bulletEnabled val="1"/>
        </dgm:presLayoutVars>
      </dgm:prSet>
      <dgm:spPr/>
      <dgm:t>
        <a:bodyPr/>
        <a:lstStyle/>
        <a:p>
          <a:endParaRPr lang="en-US"/>
        </a:p>
      </dgm:t>
    </dgm:pt>
    <dgm:pt modelId="{3E751EB0-DCCA-4224-9E2D-1DA77414B44A}" type="pres">
      <dgm:prSet presAssocID="{EE3CA481-CC05-4874-990D-F07DABB89694}" presName="descendantText" presStyleLbl="alignAcc1" presStyleIdx="1" presStyleCnt="3" custScaleY="127600" custLinFactNeighborX="697" custLinFactNeighborY="9984">
        <dgm:presLayoutVars>
          <dgm:bulletEnabled val="1"/>
        </dgm:presLayoutVars>
      </dgm:prSet>
      <dgm:spPr/>
      <dgm:t>
        <a:bodyPr/>
        <a:lstStyle/>
        <a:p>
          <a:endParaRPr lang="en-US"/>
        </a:p>
      </dgm:t>
    </dgm:pt>
    <dgm:pt modelId="{F5E35BFF-4736-4B02-A067-12F14DEAB8D1}" type="pres">
      <dgm:prSet presAssocID="{EC37C79A-3941-4140-81DB-8748D67D785D}" presName="sp" presStyleCnt="0"/>
      <dgm:spPr/>
    </dgm:pt>
    <dgm:pt modelId="{4F9891D5-33C0-4F3B-9AAA-66F67E7A54AC}" type="pres">
      <dgm:prSet presAssocID="{6D278EF2-217C-4344-BAB6-769C042E911B}" presName="composite" presStyleCnt="0"/>
      <dgm:spPr/>
    </dgm:pt>
    <dgm:pt modelId="{5BE28A01-AA11-437C-A0B7-D4DBF6C90A7E}" type="pres">
      <dgm:prSet presAssocID="{6D278EF2-217C-4344-BAB6-769C042E911B}" presName="parentText" presStyleLbl="alignNode1" presStyleIdx="2" presStyleCnt="3" custFlipHor="0" custScaleY="37527">
        <dgm:presLayoutVars>
          <dgm:chMax val="1"/>
          <dgm:bulletEnabled val="1"/>
        </dgm:presLayoutVars>
      </dgm:prSet>
      <dgm:spPr/>
      <dgm:t>
        <a:bodyPr/>
        <a:lstStyle/>
        <a:p>
          <a:endParaRPr lang="en-US"/>
        </a:p>
      </dgm:t>
    </dgm:pt>
    <dgm:pt modelId="{C47F2B17-B51A-41AE-8DEB-408230AB4B46}" type="pres">
      <dgm:prSet presAssocID="{6D278EF2-217C-4344-BAB6-769C042E911B}" presName="descendantText" presStyleLbl="alignAcc1" presStyleIdx="2" presStyleCnt="3" custLinFactNeighborY="1018">
        <dgm:presLayoutVars>
          <dgm:bulletEnabled val="1"/>
        </dgm:presLayoutVars>
      </dgm:prSet>
      <dgm:spPr/>
      <dgm:t>
        <a:bodyPr/>
        <a:lstStyle/>
        <a:p>
          <a:endParaRPr lang="en-US"/>
        </a:p>
      </dgm:t>
    </dgm:pt>
  </dgm:ptLst>
  <dgm:cxnLst>
    <dgm:cxn modelId="{38EE252F-CBF0-4D0B-827B-CE7B72256BDA}" type="presOf" srcId="{622E980F-30FB-40A7-A021-76B734CD2466}" destId="{DEDB084D-E578-4E71-9092-3024D8CAB9EA}" srcOrd="0" destOrd="0" presId="urn:microsoft.com/office/officeart/2005/8/layout/chevron2"/>
    <dgm:cxn modelId="{A4F39E3B-FF1A-44E7-8E78-6735E716091D}" type="presOf" srcId="{EE3CA481-CC05-4874-990D-F07DABB89694}" destId="{470B3A79-B320-42E8-B322-F3DD071E2084}" srcOrd="0" destOrd="0" presId="urn:microsoft.com/office/officeart/2005/8/layout/chevron2"/>
    <dgm:cxn modelId="{405FE9D9-B91B-49CF-A0DE-081D3189BA6F}" type="presOf" srcId="{BD33BA78-6EE2-4B6E-8E49-57251793760A}" destId="{3E751EB0-DCCA-4224-9E2D-1DA77414B44A}" srcOrd="0" destOrd="0" presId="urn:microsoft.com/office/officeart/2005/8/layout/chevron2"/>
    <dgm:cxn modelId="{F644B387-641A-4ECC-B56A-9AF4D85F06BE}" srcId="{5FEB9677-4024-4EDB-8AD2-53F0A831F788}" destId="{1B94A08C-EF4F-4067-A73E-AAA74EC823E9}" srcOrd="0" destOrd="0" parTransId="{1AB39379-6383-4BE1-BFF7-3CD7DD41ED3C}" sibTransId="{A3816C64-E04C-4997-9DDE-924CDA8FCE9C}"/>
    <dgm:cxn modelId="{3EE766DE-F87A-433C-9C9F-8962270E8DD5}" srcId="{6D278EF2-217C-4344-BAB6-769C042E911B}" destId="{3C2202D8-3676-402B-A2C6-141971A0EECA}" srcOrd="0" destOrd="0" parTransId="{10CE7B06-A8F5-4E52-B48F-7D4CCADC4111}" sibTransId="{DEA1E5BE-6B2D-4FB0-A732-43D3B6B59061}"/>
    <dgm:cxn modelId="{407944BC-4B94-4BE1-9AC5-17836F20330F}" type="presOf" srcId="{6D278EF2-217C-4344-BAB6-769C042E911B}" destId="{5BE28A01-AA11-437C-A0B7-D4DBF6C90A7E}" srcOrd="0" destOrd="0" presId="urn:microsoft.com/office/officeart/2005/8/layout/chevron2"/>
    <dgm:cxn modelId="{22DB6C43-A19C-42B8-8F93-461703A6E2DC}" srcId="{622E980F-30FB-40A7-A021-76B734CD2466}" destId="{6D278EF2-217C-4344-BAB6-769C042E911B}" srcOrd="2" destOrd="0" parTransId="{7C55FAEE-4FC2-43E8-94BA-BA4C2E396A82}" sibTransId="{2CDBFDA4-BAA4-45CC-99BB-A30749A6C8F4}"/>
    <dgm:cxn modelId="{B5C58C96-3130-49DB-A2E3-97099B3AF33B}" srcId="{622E980F-30FB-40A7-A021-76B734CD2466}" destId="{EE3CA481-CC05-4874-990D-F07DABB89694}" srcOrd="1" destOrd="0" parTransId="{3C48FB16-5C14-466F-8C8B-1121B6960702}" sibTransId="{EC37C79A-3941-4140-81DB-8748D67D785D}"/>
    <dgm:cxn modelId="{0DAAFD01-800A-4035-8E7A-4E151CE15426}" type="presOf" srcId="{5FEB9677-4024-4EDB-8AD2-53F0A831F788}" destId="{5BF89922-7B61-4C04-AB24-14927DC59EE1}" srcOrd="0" destOrd="0" presId="urn:microsoft.com/office/officeart/2005/8/layout/chevron2"/>
    <dgm:cxn modelId="{0CF49200-E003-402A-89D0-9D99A2A18C83}" srcId="{EE3CA481-CC05-4874-990D-F07DABB89694}" destId="{BD33BA78-6EE2-4B6E-8E49-57251793760A}" srcOrd="0" destOrd="0" parTransId="{1A0B8EB3-E5B8-40CC-9128-0D170D6DA146}" sibTransId="{74729BBE-4903-4C4C-8723-A6672A8B6EFB}"/>
    <dgm:cxn modelId="{901F8378-C2BA-4523-B4F2-9181191832C5}" type="presOf" srcId="{1B94A08C-EF4F-4067-A73E-AAA74EC823E9}" destId="{95C3B78D-0043-4774-90E2-6B2EB6B46670}" srcOrd="0" destOrd="0" presId="urn:microsoft.com/office/officeart/2005/8/layout/chevron2"/>
    <dgm:cxn modelId="{F282E9F7-66AB-4979-88C5-293B572CAF55}" srcId="{622E980F-30FB-40A7-A021-76B734CD2466}" destId="{5FEB9677-4024-4EDB-8AD2-53F0A831F788}" srcOrd="0" destOrd="0" parTransId="{865789DE-A67E-4369-A9C0-4A0B9526133C}" sibTransId="{E87176EE-B342-4726-B40D-61489582913F}"/>
    <dgm:cxn modelId="{CD8F7082-2042-43A9-96D7-EFF01B0A7E7E}" type="presOf" srcId="{3C2202D8-3676-402B-A2C6-141971A0EECA}" destId="{C47F2B17-B51A-41AE-8DEB-408230AB4B46}" srcOrd="0" destOrd="0" presId="urn:microsoft.com/office/officeart/2005/8/layout/chevron2"/>
    <dgm:cxn modelId="{19979C14-6121-48AE-A515-BEA8649157A5}" type="presParOf" srcId="{DEDB084D-E578-4E71-9092-3024D8CAB9EA}" destId="{4D9932DE-74DF-4889-9965-14683A9274EC}" srcOrd="0" destOrd="0" presId="urn:microsoft.com/office/officeart/2005/8/layout/chevron2"/>
    <dgm:cxn modelId="{64264F44-D91C-4FF0-A03F-3029F8245A78}" type="presParOf" srcId="{4D9932DE-74DF-4889-9965-14683A9274EC}" destId="{5BF89922-7B61-4C04-AB24-14927DC59EE1}" srcOrd="0" destOrd="0" presId="urn:microsoft.com/office/officeart/2005/8/layout/chevron2"/>
    <dgm:cxn modelId="{8A06F68F-7C05-4CA5-9008-FCCC3D4DE997}" type="presParOf" srcId="{4D9932DE-74DF-4889-9965-14683A9274EC}" destId="{95C3B78D-0043-4774-90E2-6B2EB6B46670}" srcOrd="1" destOrd="0" presId="urn:microsoft.com/office/officeart/2005/8/layout/chevron2"/>
    <dgm:cxn modelId="{929E5EB4-E56C-425B-8214-309E3824EA64}" type="presParOf" srcId="{DEDB084D-E578-4E71-9092-3024D8CAB9EA}" destId="{C6593379-0F6C-4603-BA5B-C50572D6B1D2}" srcOrd="1" destOrd="0" presId="urn:microsoft.com/office/officeart/2005/8/layout/chevron2"/>
    <dgm:cxn modelId="{2FDF2E56-620A-4E2E-944E-250C6A531B84}" type="presParOf" srcId="{DEDB084D-E578-4E71-9092-3024D8CAB9EA}" destId="{BC99452F-5869-437E-808A-B5AABF62CEFD}" srcOrd="2" destOrd="0" presId="urn:microsoft.com/office/officeart/2005/8/layout/chevron2"/>
    <dgm:cxn modelId="{5DFCD9C1-7D14-4B2B-BD50-29E7CC3BEE44}" type="presParOf" srcId="{BC99452F-5869-437E-808A-B5AABF62CEFD}" destId="{470B3A79-B320-42E8-B322-F3DD071E2084}" srcOrd="0" destOrd="0" presId="urn:microsoft.com/office/officeart/2005/8/layout/chevron2"/>
    <dgm:cxn modelId="{40DB7D4D-DA78-40C6-8F8E-5A305077003F}" type="presParOf" srcId="{BC99452F-5869-437E-808A-B5AABF62CEFD}" destId="{3E751EB0-DCCA-4224-9E2D-1DA77414B44A}" srcOrd="1" destOrd="0" presId="urn:microsoft.com/office/officeart/2005/8/layout/chevron2"/>
    <dgm:cxn modelId="{37E1ECFD-E54E-4647-A406-356CE68E80FF}" type="presParOf" srcId="{DEDB084D-E578-4E71-9092-3024D8CAB9EA}" destId="{F5E35BFF-4736-4B02-A067-12F14DEAB8D1}" srcOrd="3" destOrd="0" presId="urn:microsoft.com/office/officeart/2005/8/layout/chevron2"/>
    <dgm:cxn modelId="{BC4A0EAA-1847-4638-A2FF-397B159BB4F5}" type="presParOf" srcId="{DEDB084D-E578-4E71-9092-3024D8CAB9EA}" destId="{4F9891D5-33C0-4F3B-9AAA-66F67E7A54AC}" srcOrd="4" destOrd="0" presId="urn:microsoft.com/office/officeart/2005/8/layout/chevron2"/>
    <dgm:cxn modelId="{04F74301-A4B6-44EC-B041-94CCC3DC40F6}" type="presParOf" srcId="{4F9891D5-33C0-4F3B-9AAA-66F67E7A54AC}" destId="{5BE28A01-AA11-437C-A0B7-D4DBF6C90A7E}" srcOrd="0" destOrd="0" presId="urn:microsoft.com/office/officeart/2005/8/layout/chevron2"/>
    <dgm:cxn modelId="{199C9360-29D7-472A-9CA8-1E2815F86D69}" type="presParOf" srcId="{4F9891D5-33C0-4F3B-9AAA-66F67E7A54AC}" destId="{C47F2B17-B51A-41AE-8DEB-408230AB4B4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9F7E07-FF3A-4DA2-B7C9-668E51E37EA3}" type="doc">
      <dgm:prSet loTypeId="urn:microsoft.com/office/officeart/2005/8/layout/chevron2" loCatId="process" qsTypeId="urn:microsoft.com/office/officeart/2005/8/quickstyle/3d3" qsCatId="3D" csTypeId="urn:microsoft.com/office/officeart/2005/8/colors/accent0_1" csCatId="mainScheme" phldr="1"/>
      <dgm:spPr/>
      <dgm:t>
        <a:bodyPr/>
        <a:lstStyle/>
        <a:p>
          <a:endParaRPr lang="en-US"/>
        </a:p>
      </dgm:t>
    </dgm:pt>
    <dgm:pt modelId="{16FDB631-7330-41A0-A577-9CEDDE97AE60}">
      <dgm:prSet phldrT="[Texte]"/>
      <dgm:spPr/>
      <dgm:t>
        <a:bodyPr/>
        <a:lstStyle/>
        <a:p>
          <a:endParaRPr lang="en-US" dirty="0"/>
        </a:p>
      </dgm:t>
    </dgm:pt>
    <dgm:pt modelId="{A77BD246-62CD-4967-AF26-B59B9258C0C2}" type="parTrans" cxnId="{E28F8502-E6B8-42A4-9AB1-491ABB95D774}">
      <dgm:prSet/>
      <dgm:spPr/>
      <dgm:t>
        <a:bodyPr/>
        <a:lstStyle/>
        <a:p>
          <a:endParaRPr lang="en-US"/>
        </a:p>
      </dgm:t>
    </dgm:pt>
    <dgm:pt modelId="{9F1E2E4A-C111-42D8-A6AA-80C50727C6D0}" type="sibTrans" cxnId="{E28F8502-E6B8-42A4-9AB1-491ABB95D774}">
      <dgm:prSet/>
      <dgm:spPr/>
      <dgm:t>
        <a:bodyPr/>
        <a:lstStyle/>
        <a:p>
          <a:endParaRPr lang="en-US"/>
        </a:p>
      </dgm:t>
    </dgm:pt>
    <dgm:pt modelId="{08208BB4-68B8-4D6F-BCB5-3EF737E87268}">
      <dgm:prSet phldrT="[Texte]"/>
      <dgm:spPr/>
      <dgm:t>
        <a:bodyPr/>
        <a:lstStyle/>
        <a:p>
          <a:pPr algn="just"/>
          <a:r>
            <a:rPr lang="fr-FR" dirty="0" smtClean="0">
              <a:latin typeface="Candara" panose="020E0502030303020204" pitchFamily="34" charset="0"/>
            </a:rPr>
            <a:t>Ainsi le travail effectué lors de la révision du PND consistait à rassembler tous les éléments nécessaires à la planification du changement en conformité avec les 22 objectifs de la Vision Burundi Pays Emergent en 2040 et Développé en 2060.</a:t>
          </a:r>
          <a:endParaRPr lang="en-US" dirty="0">
            <a:latin typeface="Candara" panose="020E0502030303020204" pitchFamily="34" charset="0"/>
          </a:endParaRPr>
        </a:p>
      </dgm:t>
    </dgm:pt>
    <dgm:pt modelId="{DC8E4E50-C16F-4A33-9029-1DAEE10AEC71}" type="parTrans" cxnId="{FA33540D-1717-49CC-A484-4645682E422D}">
      <dgm:prSet/>
      <dgm:spPr/>
      <dgm:t>
        <a:bodyPr/>
        <a:lstStyle/>
        <a:p>
          <a:endParaRPr lang="en-US"/>
        </a:p>
      </dgm:t>
    </dgm:pt>
    <dgm:pt modelId="{94DFC369-9E6E-4D55-A2E4-2B3380FF4F8D}" type="sibTrans" cxnId="{FA33540D-1717-49CC-A484-4645682E422D}">
      <dgm:prSet/>
      <dgm:spPr/>
      <dgm:t>
        <a:bodyPr/>
        <a:lstStyle/>
        <a:p>
          <a:endParaRPr lang="en-US"/>
        </a:p>
      </dgm:t>
    </dgm:pt>
    <dgm:pt modelId="{15BB744D-AA09-42E7-8A90-AB1F5CB80BCF}" type="pres">
      <dgm:prSet presAssocID="{F99F7E07-FF3A-4DA2-B7C9-668E51E37EA3}" presName="linearFlow" presStyleCnt="0">
        <dgm:presLayoutVars>
          <dgm:dir/>
          <dgm:animLvl val="lvl"/>
          <dgm:resizeHandles val="exact"/>
        </dgm:presLayoutVars>
      </dgm:prSet>
      <dgm:spPr/>
      <dgm:t>
        <a:bodyPr/>
        <a:lstStyle/>
        <a:p>
          <a:endParaRPr lang="fr-FR"/>
        </a:p>
      </dgm:t>
    </dgm:pt>
    <dgm:pt modelId="{4293158F-4E8A-4E34-ADB4-EB486749C318}" type="pres">
      <dgm:prSet presAssocID="{16FDB631-7330-41A0-A577-9CEDDE97AE60}" presName="composite" presStyleCnt="0"/>
      <dgm:spPr/>
    </dgm:pt>
    <dgm:pt modelId="{B5116EC3-0EBC-4B08-A68D-921CCA90965F}" type="pres">
      <dgm:prSet presAssocID="{16FDB631-7330-41A0-A577-9CEDDE97AE60}" presName="parentText" presStyleLbl="alignNode1" presStyleIdx="0" presStyleCnt="1" custScaleY="36940" custLinFactNeighborX="45974" custLinFactNeighborY="9740">
        <dgm:presLayoutVars>
          <dgm:chMax val="1"/>
          <dgm:bulletEnabled val="1"/>
        </dgm:presLayoutVars>
      </dgm:prSet>
      <dgm:spPr/>
      <dgm:t>
        <a:bodyPr/>
        <a:lstStyle/>
        <a:p>
          <a:endParaRPr lang="fr-FR"/>
        </a:p>
      </dgm:t>
    </dgm:pt>
    <dgm:pt modelId="{F0F5DAA8-BEC1-4333-A63A-E88702EC5323}" type="pres">
      <dgm:prSet presAssocID="{16FDB631-7330-41A0-A577-9CEDDE97AE60}" presName="descendantText" presStyleLbl="alignAcc1" presStyleIdx="0" presStyleCnt="1" custScaleX="73218" custScaleY="70223" custLinFactNeighborX="1601" custLinFactNeighborY="3585">
        <dgm:presLayoutVars>
          <dgm:bulletEnabled val="1"/>
        </dgm:presLayoutVars>
      </dgm:prSet>
      <dgm:spPr/>
      <dgm:t>
        <a:bodyPr/>
        <a:lstStyle/>
        <a:p>
          <a:endParaRPr lang="en-US"/>
        </a:p>
      </dgm:t>
    </dgm:pt>
  </dgm:ptLst>
  <dgm:cxnLst>
    <dgm:cxn modelId="{FA33540D-1717-49CC-A484-4645682E422D}" srcId="{16FDB631-7330-41A0-A577-9CEDDE97AE60}" destId="{08208BB4-68B8-4D6F-BCB5-3EF737E87268}" srcOrd="0" destOrd="0" parTransId="{DC8E4E50-C16F-4A33-9029-1DAEE10AEC71}" sibTransId="{94DFC369-9E6E-4D55-A2E4-2B3380FF4F8D}"/>
    <dgm:cxn modelId="{416CE2A8-3524-4B01-A3D1-8AC402B3E033}" type="presOf" srcId="{16FDB631-7330-41A0-A577-9CEDDE97AE60}" destId="{B5116EC3-0EBC-4B08-A68D-921CCA90965F}" srcOrd="0" destOrd="0" presId="urn:microsoft.com/office/officeart/2005/8/layout/chevron2"/>
    <dgm:cxn modelId="{E28F8502-E6B8-42A4-9AB1-491ABB95D774}" srcId="{F99F7E07-FF3A-4DA2-B7C9-668E51E37EA3}" destId="{16FDB631-7330-41A0-A577-9CEDDE97AE60}" srcOrd="0" destOrd="0" parTransId="{A77BD246-62CD-4967-AF26-B59B9258C0C2}" sibTransId="{9F1E2E4A-C111-42D8-A6AA-80C50727C6D0}"/>
    <dgm:cxn modelId="{34924FDD-495B-4738-A613-0DEFA240424E}" type="presOf" srcId="{F99F7E07-FF3A-4DA2-B7C9-668E51E37EA3}" destId="{15BB744D-AA09-42E7-8A90-AB1F5CB80BCF}" srcOrd="0" destOrd="0" presId="urn:microsoft.com/office/officeart/2005/8/layout/chevron2"/>
    <dgm:cxn modelId="{165550C2-AB7C-46EB-9ECE-E3179E6A77B2}" type="presOf" srcId="{08208BB4-68B8-4D6F-BCB5-3EF737E87268}" destId="{F0F5DAA8-BEC1-4333-A63A-E88702EC5323}" srcOrd="0" destOrd="0" presId="urn:microsoft.com/office/officeart/2005/8/layout/chevron2"/>
    <dgm:cxn modelId="{11E47EE5-A4CB-406C-847B-D5F3F3D41721}" type="presParOf" srcId="{15BB744D-AA09-42E7-8A90-AB1F5CB80BCF}" destId="{4293158F-4E8A-4E34-ADB4-EB486749C318}" srcOrd="0" destOrd="0" presId="urn:microsoft.com/office/officeart/2005/8/layout/chevron2"/>
    <dgm:cxn modelId="{10E1457C-5259-4084-8E14-F0FB66DC2FE7}" type="presParOf" srcId="{4293158F-4E8A-4E34-ADB4-EB486749C318}" destId="{B5116EC3-0EBC-4B08-A68D-921CCA90965F}" srcOrd="0" destOrd="0" presId="urn:microsoft.com/office/officeart/2005/8/layout/chevron2"/>
    <dgm:cxn modelId="{43FBCC8A-C7BC-4B5A-BF04-87132B7A965C}" type="presParOf" srcId="{4293158F-4E8A-4E34-ADB4-EB486749C318}" destId="{F0F5DAA8-BEC1-4333-A63A-E88702EC5323}"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8C4CB64-9E6C-4B68-8FD4-E30CC055A081}" type="doc">
      <dgm:prSet loTypeId="urn:microsoft.com/office/officeart/2008/layout/LinedList" loCatId="list" qsTypeId="urn:microsoft.com/office/officeart/2005/8/quickstyle/3d4" qsCatId="3D" csTypeId="urn:microsoft.com/office/officeart/2005/8/colors/accent2_4" csCatId="accent2" phldr="1"/>
      <dgm:spPr/>
      <dgm:t>
        <a:bodyPr/>
        <a:lstStyle/>
        <a:p>
          <a:endParaRPr lang="fr-FR"/>
        </a:p>
      </dgm:t>
    </dgm:pt>
    <dgm:pt modelId="{6FFC331A-671D-406A-81CE-BAF39B5F0866}">
      <dgm:prSet phldrT="[Texte]" custT="1"/>
      <dgm:spPr/>
      <dgm:t>
        <a:bodyPr/>
        <a:lstStyle/>
        <a:p>
          <a:pPr algn="just"/>
          <a:endParaRPr lang="fr-FR" sz="2400" b="1" dirty="0"/>
        </a:p>
        <a:p>
          <a:pPr algn="just"/>
          <a:endParaRPr lang="fr-FR" sz="2400" b="1" dirty="0"/>
        </a:p>
        <a:p>
          <a:pPr algn="ctr"/>
          <a:r>
            <a:rPr lang="fr-FR" sz="2400" b="1" dirty="0">
              <a:latin typeface="Candara" panose="020E0502030303020204" pitchFamily="34" charset="0"/>
            </a:rPr>
            <a:t>Enjeux de la Vision Burundi Emergent en 2040</a:t>
          </a:r>
        </a:p>
      </dgm:t>
    </dgm:pt>
    <dgm:pt modelId="{870326D8-E409-4C41-A14C-82AA46D1B545}" type="parTrans" cxnId="{0405F683-368C-4C7E-8819-738389B83813}">
      <dgm:prSet/>
      <dgm:spPr/>
      <dgm:t>
        <a:bodyPr/>
        <a:lstStyle/>
        <a:p>
          <a:pPr algn="just"/>
          <a:endParaRPr lang="fr-FR" sz="2400" b="1"/>
        </a:p>
      </dgm:t>
    </dgm:pt>
    <dgm:pt modelId="{DB960162-00E3-4A5C-8FDF-3A646860EE2E}" type="sibTrans" cxnId="{0405F683-368C-4C7E-8819-738389B83813}">
      <dgm:prSet/>
      <dgm:spPr/>
      <dgm:t>
        <a:bodyPr/>
        <a:lstStyle/>
        <a:p>
          <a:pPr algn="just"/>
          <a:endParaRPr lang="fr-FR" sz="2400" b="1"/>
        </a:p>
      </dgm:t>
    </dgm:pt>
    <dgm:pt modelId="{3E76E138-0517-4D38-BFA7-76C5C7D4001C}">
      <dgm:prSet phldrT="[Texte]" custT="1"/>
      <dgm:spPr/>
      <dgm:t>
        <a:bodyPr/>
        <a:lstStyle/>
        <a:p>
          <a:pPr algn="just"/>
          <a:r>
            <a:rPr lang="fr-BE" sz="2400" b="1" dirty="0"/>
            <a:t>2</a:t>
          </a:r>
          <a:r>
            <a:rPr lang="fr-BE" sz="2400" b="1" dirty="0">
              <a:latin typeface="Candara" panose="020E0502030303020204" pitchFamily="34" charset="0"/>
            </a:rPr>
            <a:t>. Une transformation structurelle de l’économie et une accélération de la croissance économique sans entrave à l’équilibre écologique </a:t>
          </a:r>
          <a:endParaRPr lang="fr-FR" sz="2400" b="1" dirty="0">
            <a:latin typeface="Candara" panose="020E0502030303020204" pitchFamily="34" charset="0"/>
          </a:endParaRPr>
        </a:p>
      </dgm:t>
    </dgm:pt>
    <dgm:pt modelId="{77BA2383-5D8C-4905-AC0D-5E5D27E1351C}" type="parTrans" cxnId="{A45A0D53-2C1F-43B0-B7A7-606912773C17}">
      <dgm:prSet/>
      <dgm:spPr/>
      <dgm:t>
        <a:bodyPr/>
        <a:lstStyle/>
        <a:p>
          <a:pPr algn="just"/>
          <a:endParaRPr lang="fr-FR" sz="2400" b="1"/>
        </a:p>
      </dgm:t>
    </dgm:pt>
    <dgm:pt modelId="{BE24A7F1-D178-495F-A620-6E04585F1B02}" type="sibTrans" cxnId="{A45A0D53-2C1F-43B0-B7A7-606912773C17}">
      <dgm:prSet/>
      <dgm:spPr/>
      <dgm:t>
        <a:bodyPr/>
        <a:lstStyle/>
        <a:p>
          <a:pPr algn="just"/>
          <a:endParaRPr lang="fr-FR" sz="2400" b="1"/>
        </a:p>
      </dgm:t>
    </dgm:pt>
    <dgm:pt modelId="{3ABF6528-44CB-4BCC-88AD-BE2550E6FB41}">
      <dgm:prSet phldrT="[Texte]" custT="1"/>
      <dgm:spPr/>
      <dgm:t>
        <a:bodyPr/>
        <a:lstStyle/>
        <a:p>
          <a:pPr algn="just"/>
          <a:r>
            <a:rPr lang="fr-FR" sz="2400" b="1" dirty="0">
              <a:latin typeface="Candara" panose="020E0502030303020204" pitchFamily="34" charset="0"/>
            </a:rPr>
            <a:t>3. Une prise de décision basée sur l’évidence et une approche de gestion et de financement axée sur les résultats/programmes</a:t>
          </a:r>
        </a:p>
      </dgm:t>
    </dgm:pt>
    <dgm:pt modelId="{67A3CD0F-D702-4919-881E-B6A63988B4B6}" type="parTrans" cxnId="{0955D73E-68FD-46BF-BF0D-C663FBC6FAFD}">
      <dgm:prSet/>
      <dgm:spPr/>
      <dgm:t>
        <a:bodyPr/>
        <a:lstStyle/>
        <a:p>
          <a:pPr algn="just"/>
          <a:endParaRPr lang="fr-FR" sz="2400" b="1"/>
        </a:p>
      </dgm:t>
    </dgm:pt>
    <dgm:pt modelId="{47A848AA-725D-4DE3-B8C3-F98F70238CF9}" type="sibTrans" cxnId="{0955D73E-68FD-46BF-BF0D-C663FBC6FAFD}">
      <dgm:prSet/>
      <dgm:spPr/>
      <dgm:t>
        <a:bodyPr/>
        <a:lstStyle/>
        <a:p>
          <a:pPr algn="just"/>
          <a:endParaRPr lang="fr-FR" sz="2400" b="1"/>
        </a:p>
      </dgm:t>
    </dgm:pt>
    <dgm:pt modelId="{09BA7D59-64BE-4480-B906-A67DDD4E6881}">
      <dgm:prSet phldrT="[Texte]" custT="1"/>
      <dgm:spPr/>
      <dgm:t>
        <a:bodyPr/>
        <a:lstStyle/>
        <a:p>
          <a:pPr algn="just"/>
          <a:r>
            <a:rPr lang="fr-FR" sz="2400" b="1" dirty="0"/>
            <a:t>1. </a:t>
          </a:r>
          <a:r>
            <a:rPr lang="fr-FR" sz="2400" b="1" dirty="0">
              <a:latin typeface="Candara" panose="020E0502030303020204" pitchFamily="34" charset="0"/>
            </a:rPr>
            <a:t>Une amélioration des conditions et de la qualité de vie de la population avec une croissance démographique soutenable </a:t>
          </a:r>
        </a:p>
      </dgm:t>
    </dgm:pt>
    <dgm:pt modelId="{0140F5A3-E3BB-4215-BE1C-674CCCAD5016}" type="sibTrans" cxnId="{8DC19A46-7C24-467F-945C-46EC2EADD0E9}">
      <dgm:prSet/>
      <dgm:spPr/>
      <dgm:t>
        <a:bodyPr/>
        <a:lstStyle/>
        <a:p>
          <a:pPr algn="just"/>
          <a:endParaRPr lang="fr-FR" sz="2400" b="1"/>
        </a:p>
      </dgm:t>
    </dgm:pt>
    <dgm:pt modelId="{33E619C2-9DBE-40E4-B688-13900E7EB688}" type="parTrans" cxnId="{8DC19A46-7C24-467F-945C-46EC2EADD0E9}">
      <dgm:prSet/>
      <dgm:spPr/>
      <dgm:t>
        <a:bodyPr/>
        <a:lstStyle/>
        <a:p>
          <a:pPr algn="just"/>
          <a:endParaRPr lang="fr-FR" sz="2400" b="1"/>
        </a:p>
      </dgm:t>
    </dgm:pt>
    <dgm:pt modelId="{DB9E494C-60AC-4BA0-A10A-CB43BE75AFE1}" type="pres">
      <dgm:prSet presAssocID="{C8C4CB64-9E6C-4B68-8FD4-E30CC055A081}" presName="vert0" presStyleCnt="0">
        <dgm:presLayoutVars>
          <dgm:dir/>
          <dgm:animOne val="branch"/>
          <dgm:animLvl val="lvl"/>
        </dgm:presLayoutVars>
      </dgm:prSet>
      <dgm:spPr/>
      <dgm:t>
        <a:bodyPr/>
        <a:lstStyle/>
        <a:p>
          <a:endParaRPr lang="fr-FR"/>
        </a:p>
      </dgm:t>
    </dgm:pt>
    <dgm:pt modelId="{0C68ACB0-D045-42A7-B99F-89B7C1C17E09}" type="pres">
      <dgm:prSet presAssocID="{6FFC331A-671D-406A-81CE-BAF39B5F0866}" presName="thickLine" presStyleLbl="alignNode1" presStyleIdx="0" presStyleCnt="1"/>
      <dgm:spPr/>
    </dgm:pt>
    <dgm:pt modelId="{A84D4D65-63D7-4419-85F5-F53E37CEC950}" type="pres">
      <dgm:prSet presAssocID="{6FFC331A-671D-406A-81CE-BAF39B5F0866}" presName="horz1" presStyleCnt="0"/>
      <dgm:spPr/>
    </dgm:pt>
    <dgm:pt modelId="{D1AA7D11-A0FA-4C7B-86DD-6649D20B36BC}" type="pres">
      <dgm:prSet presAssocID="{6FFC331A-671D-406A-81CE-BAF39B5F0866}" presName="tx1" presStyleLbl="revTx" presStyleIdx="0" presStyleCnt="4" custScaleX="81162" custLinFactNeighborY="702"/>
      <dgm:spPr/>
      <dgm:t>
        <a:bodyPr/>
        <a:lstStyle/>
        <a:p>
          <a:endParaRPr lang="fr-FR"/>
        </a:p>
      </dgm:t>
    </dgm:pt>
    <dgm:pt modelId="{EAA2EA56-871F-4641-A6C8-E5AA29CC84A6}" type="pres">
      <dgm:prSet presAssocID="{6FFC331A-671D-406A-81CE-BAF39B5F0866}" presName="vert1" presStyleCnt="0"/>
      <dgm:spPr/>
    </dgm:pt>
    <dgm:pt modelId="{CA960CA4-C5CD-4F0B-ACA8-8096C45B31DA}" type="pres">
      <dgm:prSet presAssocID="{09BA7D59-64BE-4480-B906-A67DDD4E6881}" presName="vertSpace2a" presStyleCnt="0"/>
      <dgm:spPr/>
    </dgm:pt>
    <dgm:pt modelId="{B041E595-0998-4D59-B595-893F80EBE213}" type="pres">
      <dgm:prSet presAssocID="{09BA7D59-64BE-4480-B906-A67DDD4E6881}" presName="horz2" presStyleCnt="0"/>
      <dgm:spPr/>
    </dgm:pt>
    <dgm:pt modelId="{681E983E-8786-4D74-A221-D547E328897D}" type="pres">
      <dgm:prSet presAssocID="{09BA7D59-64BE-4480-B906-A67DDD4E6881}" presName="horzSpace2" presStyleCnt="0"/>
      <dgm:spPr/>
    </dgm:pt>
    <dgm:pt modelId="{7690F42A-254A-4150-A6C6-D818AF228492}" type="pres">
      <dgm:prSet presAssocID="{09BA7D59-64BE-4480-B906-A67DDD4E6881}" presName="tx2" presStyleLbl="revTx" presStyleIdx="1" presStyleCnt="4"/>
      <dgm:spPr/>
      <dgm:t>
        <a:bodyPr/>
        <a:lstStyle/>
        <a:p>
          <a:endParaRPr lang="fr-FR"/>
        </a:p>
      </dgm:t>
    </dgm:pt>
    <dgm:pt modelId="{176A72D4-4E3D-4F1A-A7AF-3AE9DE7BFF58}" type="pres">
      <dgm:prSet presAssocID="{09BA7D59-64BE-4480-B906-A67DDD4E6881}" presName="vert2" presStyleCnt="0"/>
      <dgm:spPr/>
    </dgm:pt>
    <dgm:pt modelId="{ECB2B037-8857-4F59-A9FE-55D9BC96876C}" type="pres">
      <dgm:prSet presAssocID="{09BA7D59-64BE-4480-B906-A67DDD4E6881}" presName="thinLine2b" presStyleLbl="callout" presStyleIdx="0" presStyleCnt="3"/>
      <dgm:spPr/>
    </dgm:pt>
    <dgm:pt modelId="{9966556A-1A4F-43A9-8702-5F453D4C9CD5}" type="pres">
      <dgm:prSet presAssocID="{09BA7D59-64BE-4480-B906-A67DDD4E6881}" presName="vertSpace2b" presStyleCnt="0"/>
      <dgm:spPr/>
    </dgm:pt>
    <dgm:pt modelId="{B96D98B8-B1FB-4E93-B4A7-B5B154DE9671}" type="pres">
      <dgm:prSet presAssocID="{3E76E138-0517-4D38-BFA7-76C5C7D4001C}" presName="horz2" presStyleCnt="0"/>
      <dgm:spPr/>
    </dgm:pt>
    <dgm:pt modelId="{1C6B698A-464D-4CB4-AB6F-BB1F81465FB5}" type="pres">
      <dgm:prSet presAssocID="{3E76E138-0517-4D38-BFA7-76C5C7D4001C}" presName="horzSpace2" presStyleCnt="0"/>
      <dgm:spPr/>
    </dgm:pt>
    <dgm:pt modelId="{3BF89FA2-3FCE-4D7A-93FF-D500EBA978E0}" type="pres">
      <dgm:prSet presAssocID="{3E76E138-0517-4D38-BFA7-76C5C7D4001C}" presName="tx2" presStyleLbl="revTx" presStyleIdx="2" presStyleCnt="4"/>
      <dgm:spPr/>
      <dgm:t>
        <a:bodyPr/>
        <a:lstStyle/>
        <a:p>
          <a:endParaRPr lang="fr-FR"/>
        </a:p>
      </dgm:t>
    </dgm:pt>
    <dgm:pt modelId="{E115E6F9-F37E-40DF-9B48-DAC19A9B622C}" type="pres">
      <dgm:prSet presAssocID="{3E76E138-0517-4D38-BFA7-76C5C7D4001C}" presName="vert2" presStyleCnt="0"/>
      <dgm:spPr/>
    </dgm:pt>
    <dgm:pt modelId="{D10FDBB1-3A03-4975-83AA-D7C644B8094B}" type="pres">
      <dgm:prSet presAssocID="{3E76E138-0517-4D38-BFA7-76C5C7D4001C}" presName="thinLine2b" presStyleLbl="callout" presStyleIdx="1" presStyleCnt="3"/>
      <dgm:spPr/>
    </dgm:pt>
    <dgm:pt modelId="{E8CEDBAE-4978-4783-8DA6-90AB26746F7D}" type="pres">
      <dgm:prSet presAssocID="{3E76E138-0517-4D38-BFA7-76C5C7D4001C}" presName="vertSpace2b" presStyleCnt="0"/>
      <dgm:spPr/>
    </dgm:pt>
    <dgm:pt modelId="{3C6A7110-1F37-4F40-8D05-F9CEB5CB69F8}" type="pres">
      <dgm:prSet presAssocID="{3ABF6528-44CB-4BCC-88AD-BE2550E6FB41}" presName="horz2" presStyleCnt="0"/>
      <dgm:spPr/>
    </dgm:pt>
    <dgm:pt modelId="{9C2AFCA0-C520-49BD-8DE6-E99270AA36AC}" type="pres">
      <dgm:prSet presAssocID="{3ABF6528-44CB-4BCC-88AD-BE2550E6FB41}" presName="horzSpace2" presStyleCnt="0"/>
      <dgm:spPr/>
    </dgm:pt>
    <dgm:pt modelId="{0982D951-B2C4-4646-8C75-D831446B991E}" type="pres">
      <dgm:prSet presAssocID="{3ABF6528-44CB-4BCC-88AD-BE2550E6FB41}" presName="tx2" presStyleLbl="revTx" presStyleIdx="3" presStyleCnt="4"/>
      <dgm:spPr/>
      <dgm:t>
        <a:bodyPr/>
        <a:lstStyle/>
        <a:p>
          <a:endParaRPr lang="fr-FR"/>
        </a:p>
      </dgm:t>
    </dgm:pt>
    <dgm:pt modelId="{4EB955A3-48A6-420D-8238-DFE015CB6DB4}" type="pres">
      <dgm:prSet presAssocID="{3ABF6528-44CB-4BCC-88AD-BE2550E6FB41}" presName="vert2" presStyleCnt="0"/>
      <dgm:spPr/>
    </dgm:pt>
    <dgm:pt modelId="{0E9817D3-0D15-40DB-B268-A04BAF63CBB8}" type="pres">
      <dgm:prSet presAssocID="{3ABF6528-44CB-4BCC-88AD-BE2550E6FB41}" presName="thinLine2b" presStyleLbl="callout" presStyleIdx="2" presStyleCnt="3"/>
      <dgm:spPr/>
    </dgm:pt>
    <dgm:pt modelId="{0ADEE00E-BF12-4367-8B79-8D065346E5A6}" type="pres">
      <dgm:prSet presAssocID="{3ABF6528-44CB-4BCC-88AD-BE2550E6FB41}" presName="vertSpace2b" presStyleCnt="0"/>
      <dgm:spPr/>
    </dgm:pt>
  </dgm:ptLst>
  <dgm:cxnLst>
    <dgm:cxn modelId="{A45A0D53-2C1F-43B0-B7A7-606912773C17}" srcId="{6FFC331A-671D-406A-81CE-BAF39B5F0866}" destId="{3E76E138-0517-4D38-BFA7-76C5C7D4001C}" srcOrd="1" destOrd="0" parTransId="{77BA2383-5D8C-4905-AC0D-5E5D27E1351C}" sibTransId="{BE24A7F1-D178-495F-A620-6E04585F1B02}"/>
    <dgm:cxn modelId="{8DC19A46-7C24-467F-945C-46EC2EADD0E9}" srcId="{6FFC331A-671D-406A-81CE-BAF39B5F0866}" destId="{09BA7D59-64BE-4480-B906-A67DDD4E6881}" srcOrd="0" destOrd="0" parTransId="{33E619C2-9DBE-40E4-B688-13900E7EB688}" sibTransId="{0140F5A3-E3BB-4215-BE1C-674CCCAD5016}"/>
    <dgm:cxn modelId="{8865988A-3D84-48B0-A22B-23F669F4D05C}" type="presOf" srcId="{C8C4CB64-9E6C-4B68-8FD4-E30CC055A081}" destId="{DB9E494C-60AC-4BA0-A10A-CB43BE75AFE1}" srcOrd="0" destOrd="0" presId="urn:microsoft.com/office/officeart/2008/layout/LinedList"/>
    <dgm:cxn modelId="{0405F683-368C-4C7E-8819-738389B83813}" srcId="{C8C4CB64-9E6C-4B68-8FD4-E30CC055A081}" destId="{6FFC331A-671D-406A-81CE-BAF39B5F0866}" srcOrd="0" destOrd="0" parTransId="{870326D8-E409-4C41-A14C-82AA46D1B545}" sibTransId="{DB960162-00E3-4A5C-8FDF-3A646860EE2E}"/>
    <dgm:cxn modelId="{A91BE938-C5D8-47DF-8650-3ED0DD0E85A1}" type="presOf" srcId="{6FFC331A-671D-406A-81CE-BAF39B5F0866}" destId="{D1AA7D11-A0FA-4C7B-86DD-6649D20B36BC}" srcOrd="0" destOrd="0" presId="urn:microsoft.com/office/officeart/2008/layout/LinedList"/>
    <dgm:cxn modelId="{86E1A93E-CD96-414C-986B-343615DC0F8E}" type="presOf" srcId="{3ABF6528-44CB-4BCC-88AD-BE2550E6FB41}" destId="{0982D951-B2C4-4646-8C75-D831446B991E}" srcOrd="0" destOrd="0" presId="urn:microsoft.com/office/officeart/2008/layout/LinedList"/>
    <dgm:cxn modelId="{0955D73E-68FD-46BF-BF0D-C663FBC6FAFD}" srcId="{6FFC331A-671D-406A-81CE-BAF39B5F0866}" destId="{3ABF6528-44CB-4BCC-88AD-BE2550E6FB41}" srcOrd="2" destOrd="0" parTransId="{67A3CD0F-D702-4919-881E-B6A63988B4B6}" sibTransId="{47A848AA-725D-4DE3-B8C3-F98F70238CF9}"/>
    <dgm:cxn modelId="{A38B593D-F709-425A-9C94-D28324AAE52F}" type="presOf" srcId="{3E76E138-0517-4D38-BFA7-76C5C7D4001C}" destId="{3BF89FA2-3FCE-4D7A-93FF-D500EBA978E0}" srcOrd="0" destOrd="0" presId="urn:microsoft.com/office/officeart/2008/layout/LinedList"/>
    <dgm:cxn modelId="{B5ED1F2C-E546-4F67-8D25-7C085AA38FBF}" type="presOf" srcId="{09BA7D59-64BE-4480-B906-A67DDD4E6881}" destId="{7690F42A-254A-4150-A6C6-D818AF228492}" srcOrd="0" destOrd="0" presId="urn:microsoft.com/office/officeart/2008/layout/LinedList"/>
    <dgm:cxn modelId="{2C2F57B9-BF45-40CE-B3FE-01FC5F9BA96F}" type="presParOf" srcId="{DB9E494C-60AC-4BA0-A10A-CB43BE75AFE1}" destId="{0C68ACB0-D045-42A7-B99F-89B7C1C17E09}" srcOrd="0" destOrd="0" presId="urn:microsoft.com/office/officeart/2008/layout/LinedList"/>
    <dgm:cxn modelId="{F9E6C708-64BE-4F08-AE86-08CF45D34988}" type="presParOf" srcId="{DB9E494C-60AC-4BA0-A10A-CB43BE75AFE1}" destId="{A84D4D65-63D7-4419-85F5-F53E37CEC950}" srcOrd="1" destOrd="0" presId="urn:microsoft.com/office/officeart/2008/layout/LinedList"/>
    <dgm:cxn modelId="{90E4A55D-C663-45CF-9A0E-3AF17091D6DD}" type="presParOf" srcId="{A84D4D65-63D7-4419-85F5-F53E37CEC950}" destId="{D1AA7D11-A0FA-4C7B-86DD-6649D20B36BC}" srcOrd="0" destOrd="0" presId="urn:microsoft.com/office/officeart/2008/layout/LinedList"/>
    <dgm:cxn modelId="{F1F8C218-8830-498C-A3C4-EEF4EB1CBA99}" type="presParOf" srcId="{A84D4D65-63D7-4419-85F5-F53E37CEC950}" destId="{EAA2EA56-871F-4641-A6C8-E5AA29CC84A6}" srcOrd="1" destOrd="0" presId="urn:microsoft.com/office/officeart/2008/layout/LinedList"/>
    <dgm:cxn modelId="{3292A5CC-CD47-499D-A8AD-6F3F8B8DDF4B}" type="presParOf" srcId="{EAA2EA56-871F-4641-A6C8-E5AA29CC84A6}" destId="{CA960CA4-C5CD-4F0B-ACA8-8096C45B31DA}" srcOrd="0" destOrd="0" presId="urn:microsoft.com/office/officeart/2008/layout/LinedList"/>
    <dgm:cxn modelId="{F6B963B2-785D-41F3-ABE1-56A213C0CAAF}" type="presParOf" srcId="{EAA2EA56-871F-4641-A6C8-E5AA29CC84A6}" destId="{B041E595-0998-4D59-B595-893F80EBE213}" srcOrd="1" destOrd="0" presId="urn:microsoft.com/office/officeart/2008/layout/LinedList"/>
    <dgm:cxn modelId="{F0EEEF02-A644-4B09-B24E-07275CBE3D44}" type="presParOf" srcId="{B041E595-0998-4D59-B595-893F80EBE213}" destId="{681E983E-8786-4D74-A221-D547E328897D}" srcOrd="0" destOrd="0" presId="urn:microsoft.com/office/officeart/2008/layout/LinedList"/>
    <dgm:cxn modelId="{22BCDF34-8B83-4E83-8EE0-33ED4EDFBA86}" type="presParOf" srcId="{B041E595-0998-4D59-B595-893F80EBE213}" destId="{7690F42A-254A-4150-A6C6-D818AF228492}" srcOrd="1" destOrd="0" presId="urn:microsoft.com/office/officeart/2008/layout/LinedList"/>
    <dgm:cxn modelId="{FDB53469-B088-4DE2-A1BA-0D74A0507AFA}" type="presParOf" srcId="{B041E595-0998-4D59-B595-893F80EBE213}" destId="{176A72D4-4E3D-4F1A-A7AF-3AE9DE7BFF58}" srcOrd="2" destOrd="0" presId="urn:microsoft.com/office/officeart/2008/layout/LinedList"/>
    <dgm:cxn modelId="{1D65AC11-6CD6-43F5-B6B5-711C8EA66D60}" type="presParOf" srcId="{EAA2EA56-871F-4641-A6C8-E5AA29CC84A6}" destId="{ECB2B037-8857-4F59-A9FE-55D9BC96876C}" srcOrd="2" destOrd="0" presId="urn:microsoft.com/office/officeart/2008/layout/LinedList"/>
    <dgm:cxn modelId="{BEA94DC3-6373-44C9-B30C-692E31B00424}" type="presParOf" srcId="{EAA2EA56-871F-4641-A6C8-E5AA29CC84A6}" destId="{9966556A-1A4F-43A9-8702-5F453D4C9CD5}" srcOrd="3" destOrd="0" presId="urn:microsoft.com/office/officeart/2008/layout/LinedList"/>
    <dgm:cxn modelId="{02B691CD-F4B7-426F-A376-63E2D848FB38}" type="presParOf" srcId="{EAA2EA56-871F-4641-A6C8-E5AA29CC84A6}" destId="{B96D98B8-B1FB-4E93-B4A7-B5B154DE9671}" srcOrd="4" destOrd="0" presId="urn:microsoft.com/office/officeart/2008/layout/LinedList"/>
    <dgm:cxn modelId="{917F0B63-2F63-40CA-A998-A6D1B2C084BE}" type="presParOf" srcId="{B96D98B8-B1FB-4E93-B4A7-B5B154DE9671}" destId="{1C6B698A-464D-4CB4-AB6F-BB1F81465FB5}" srcOrd="0" destOrd="0" presId="urn:microsoft.com/office/officeart/2008/layout/LinedList"/>
    <dgm:cxn modelId="{E9B4BDED-E2A2-47DA-A14A-0BD142E7A3B5}" type="presParOf" srcId="{B96D98B8-B1FB-4E93-B4A7-B5B154DE9671}" destId="{3BF89FA2-3FCE-4D7A-93FF-D500EBA978E0}" srcOrd="1" destOrd="0" presId="urn:microsoft.com/office/officeart/2008/layout/LinedList"/>
    <dgm:cxn modelId="{3E4797C9-DE37-438A-A7A2-5676602C1852}" type="presParOf" srcId="{B96D98B8-B1FB-4E93-B4A7-B5B154DE9671}" destId="{E115E6F9-F37E-40DF-9B48-DAC19A9B622C}" srcOrd="2" destOrd="0" presId="urn:microsoft.com/office/officeart/2008/layout/LinedList"/>
    <dgm:cxn modelId="{97593D55-D6C6-421A-AED3-712D0F936A76}" type="presParOf" srcId="{EAA2EA56-871F-4641-A6C8-E5AA29CC84A6}" destId="{D10FDBB1-3A03-4975-83AA-D7C644B8094B}" srcOrd="5" destOrd="0" presId="urn:microsoft.com/office/officeart/2008/layout/LinedList"/>
    <dgm:cxn modelId="{A014A5C0-B118-4B50-8E87-BEA4AD9745A5}" type="presParOf" srcId="{EAA2EA56-871F-4641-A6C8-E5AA29CC84A6}" destId="{E8CEDBAE-4978-4783-8DA6-90AB26746F7D}" srcOrd="6" destOrd="0" presId="urn:microsoft.com/office/officeart/2008/layout/LinedList"/>
    <dgm:cxn modelId="{7CCBD763-AB90-421D-8290-D5920EE288C7}" type="presParOf" srcId="{EAA2EA56-871F-4641-A6C8-E5AA29CC84A6}" destId="{3C6A7110-1F37-4F40-8D05-F9CEB5CB69F8}" srcOrd="7" destOrd="0" presId="urn:microsoft.com/office/officeart/2008/layout/LinedList"/>
    <dgm:cxn modelId="{1704C470-8B5A-4E32-9720-C542EB5E214F}" type="presParOf" srcId="{3C6A7110-1F37-4F40-8D05-F9CEB5CB69F8}" destId="{9C2AFCA0-C520-49BD-8DE6-E99270AA36AC}" srcOrd="0" destOrd="0" presId="urn:microsoft.com/office/officeart/2008/layout/LinedList"/>
    <dgm:cxn modelId="{CBF4DC1B-5008-4579-BB6F-98DAB8C24E86}" type="presParOf" srcId="{3C6A7110-1F37-4F40-8D05-F9CEB5CB69F8}" destId="{0982D951-B2C4-4646-8C75-D831446B991E}" srcOrd="1" destOrd="0" presId="urn:microsoft.com/office/officeart/2008/layout/LinedList"/>
    <dgm:cxn modelId="{7A92EA25-BC75-466D-AF2F-05DF5549C338}" type="presParOf" srcId="{3C6A7110-1F37-4F40-8D05-F9CEB5CB69F8}" destId="{4EB955A3-48A6-420D-8238-DFE015CB6DB4}" srcOrd="2" destOrd="0" presId="urn:microsoft.com/office/officeart/2008/layout/LinedList"/>
    <dgm:cxn modelId="{E98B26E0-6608-4281-A1B2-73962B540007}" type="presParOf" srcId="{EAA2EA56-871F-4641-A6C8-E5AA29CC84A6}" destId="{0E9817D3-0D15-40DB-B268-A04BAF63CBB8}" srcOrd="8" destOrd="0" presId="urn:microsoft.com/office/officeart/2008/layout/LinedList"/>
    <dgm:cxn modelId="{A87D8B33-94A4-4A93-85FB-FDDC56D003B5}" type="presParOf" srcId="{EAA2EA56-871F-4641-A6C8-E5AA29CC84A6}" destId="{0ADEE00E-BF12-4367-8B79-8D065346E5A6}" srcOrd="9" destOrd="0" presId="urn:microsoft.com/office/officeart/2008/layout/LinedList"/>
  </dgm:cxnLst>
  <dgm:bg>
    <a:solidFill>
      <a:schemeClr val="tx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89922-7B61-4C04-AB24-14927DC59EE1}">
      <dsp:nvSpPr>
        <dsp:cNvPr id="0" name=""/>
        <dsp:cNvSpPr/>
      </dsp:nvSpPr>
      <dsp:spPr>
        <a:xfrm rot="16200000" flipH="1">
          <a:off x="398537" y="-115496"/>
          <a:ext cx="971236" cy="1746514"/>
        </a:xfrm>
        <a:prstGeom prst="chevron">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lvl="0" algn="ctr" defTabSz="2800350">
            <a:lnSpc>
              <a:spcPct val="90000"/>
            </a:lnSpc>
            <a:spcBef>
              <a:spcPct val="0"/>
            </a:spcBef>
            <a:spcAft>
              <a:spcPct val="35000"/>
            </a:spcAft>
          </a:pPr>
          <a:endParaRPr lang="en-US" sz="6300" kern="1200" dirty="0"/>
        </a:p>
      </dsp:txBody>
      <dsp:txXfrm rot="-5400000">
        <a:off x="10898" y="272143"/>
        <a:ext cx="1746514" cy="971236"/>
      </dsp:txXfrm>
    </dsp:sp>
    <dsp:sp modelId="{95C3B78D-0043-4774-90E2-6B2EB6B46670}">
      <dsp:nvSpPr>
        <dsp:cNvPr id="0" name=""/>
        <dsp:cNvSpPr/>
      </dsp:nvSpPr>
      <dsp:spPr>
        <a:xfrm rot="5400000">
          <a:off x="3816611" y="-1760487"/>
          <a:ext cx="1621763" cy="5761956"/>
        </a:xfrm>
        <a:prstGeom prst="round2SameRect">
          <a:avLst/>
        </a:prstGeom>
        <a:solidFill>
          <a:schemeClr val="dk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just" defTabSz="755650">
            <a:lnSpc>
              <a:spcPct val="90000"/>
            </a:lnSpc>
            <a:spcBef>
              <a:spcPct val="0"/>
            </a:spcBef>
            <a:spcAft>
              <a:spcPct val="15000"/>
            </a:spcAft>
            <a:buChar char="••"/>
          </a:pPr>
          <a:r>
            <a:rPr lang="fr-FR" sz="1700" kern="1200" dirty="0" smtClean="0">
              <a:latin typeface="Candara" panose="020E0502030303020204" pitchFamily="34" charset="0"/>
            </a:rPr>
            <a:t>Une fois le document de la Vision Burundi pays émergent en 2040 et développé en 2060 approuvé par le Gouvernement, son Cadre Logique ainsi que son Cadre de Mesure de résultats mis au point, l’étape suivante a été l’élaboration de ses outils de mise en œuvre au niveau tant stratégique qu’opérationnel;</a:t>
          </a:r>
          <a:endParaRPr lang="en-US" sz="1700" kern="1200" dirty="0">
            <a:latin typeface="Candara" panose="020E0502030303020204" pitchFamily="34" charset="0"/>
          </a:endParaRPr>
        </a:p>
      </dsp:txBody>
      <dsp:txXfrm rot="-5400000">
        <a:off x="1746515" y="388777"/>
        <a:ext cx="5682788" cy="1463427"/>
      </dsp:txXfrm>
    </dsp:sp>
    <dsp:sp modelId="{470B3A79-B320-42E8-B322-F3DD071E2084}">
      <dsp:nvSpPr>
        <dsp:cNvPr id="0" name=""/>
        <dsp:cNvSpPr/>
      </dsp:nvSpPr>
      <dsp:spPr>
        <a:xfrm rot="5400000">
          <a:off x="392267" y="1506184"/>
          <a:ext cx="961980" cy="1746514"/>
        </a:xfrm>
        <a:prstGeom prst="chevron">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lvl="0" algn="ctr" defTabSz="2800350">
            <a:lnSpc>
              <a:spcPct val="90000"/>
            </a:lnSpc>
            <a:spcBef>
              <a:spcPct val="0"/>
            </a:spcBef>
            <a:spcAft>
              <a:spcPct val="35000"/>
            </a:spcAft>
          </a:pPr>
          <a:endParaRPr lang="en-US" sz="6300" kern="1200" dirty="0"/>
        </a:p>
      </dsp:txBody>
      <dsp:txXfrm rot="-5400000">
        <a:off x="0" y="1898451"/>
        <a:ext cx="1746514" cy="961980"/>
      </dsp:txXfrm>
    </dsp:sp>
    <dsp:sp modelId="{3E751EB0-DCCA-4224-9E2D-1DA77414B44A}">
      <dsp:nvSpPr>
        <dsp:cNvPr id="0" name=""/>
        <dsp:cNvSpPr/>
      </dsp:nvSpPr>
      <dsp:spPr>
        <a:xfrm rot="5400000">
          <a:off x="3592807" y="-9727"/>
          <a:ext cx="2069370" cy="5761956"/>
        </a:xfrm>
        <a:prstGeom prst="round2SameRect">
          <a:avLst/>
        </a:prstGeom>
        <a:solidFill>
          <a:schemeClr val="dk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smtClean="0">
              <a:latin typeface="Candara" panose="020E0502030303020204" pitchFamily="34" charset="0"/>
            </a:rPr>
            <a:t>C’est dans cette optique qu’il était opportun de préparer une carte d’activités spécifiques aux différents secteurs à intégrer dans les documents de mise en œuvre de cette Vision;</a:t>
          </a:r>
          <a:endParaRPr lang="en-US" sz="1800" kern="1200" dirty="0">
            <a:latin typeface="Candara" panose="020E0502030303020204" pitchFamily="34" charset="0"/>
          </a:endParaRPr>
        </a:p>
      </dsp:txBody>
      <dsp:txXfrm rot="-5400000">
        <a:off x="1746514" y="1937584"/>
        <a:ext cx="5660938" cy="1867334"/>
      </dsp:txXfrm>
    </dsp:sp>
    <dsp:sp modelId="{5BE28A01-AA11-437C-A0B7-D4DBF6C90A7E}">
      <dsp:nvSpPr>
        <dsp:cNvPr id="0" name=""/>
        <dsp:cNvSpPr/>
      </dsp:nvSpPr>
      <dsp:spPr>
        <a:xfrm rot="5400000">
          <a:off x="405104" y="3092261"/>
          <a:ext cx="936306" cy="1746514"/>
        </a:xfrm>
        <a:prstGeom prst="chevron">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735" tIns="38735" rIns="38735" bIns="38735" numCol="1" spcCol="1270" anchor="ctr" anchorCtr="0">
          <a:noAutofit/>
        </a:bodyPr>
        <a:lstStyle/>
        <a:p>
          <a:pPr lvl="0" algn="ctr" defTabSz="2711450">
            <a:lnSpc>
              <a:spcPct val="90000"/>
            </a:lnSpc>
            <a:spcBef>
              <a:spcPct val="0"/>
            </a:spcBef>
            <a:spcAft>
              <a:spcPct val="35000"/>
            </a:spcAft>
          </a:pPr>
          <a:endParaRPr lang="en-US" sz="6100" kern="1200" dirty="0"/>
        </a:p>
      </dsp:txBody>
      <dsp:txXfrm rot="-5400000">
        <a:off x="0" y="3497365"/>
        <a:ext cx="1746514" cy="936306"/>
      </dsp:txXfrm>
    </dsp:sp>
    <dsp:sp modelId="{C47F2B17-B51A-41AE-8DEB-408230AB4B46}">
      <dsp:nvSpPr>
        <dsp:cNvPr id="0" name=""/>
        <dsp:cNvSpPr/>
      </dsp:nvSpPr>
      <dsp:spPr>
        <a:xfrm rot="5400000">
          <a:off x="3816611" y="1443778"/>
          <a:ext cx="1621763" cy="5761956"/>
        </a:xfrm>
        <a:prstGeom prst="round2SameRect">
          <a:avLst/>
        </a:prstGeom>
        <a:solidFill>
          <a:schemeClr val="dk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just" defTabSz="755650">
            <a:lnSpc>
              <a:spcPct val="90000"/>
            </a:lnSpc>
            <a:spcBef>
              <a:spcPct val="0"/>
            </a:spcBef>
            <a:spcAft>
              <a:spcPct val="15000"/>
            </a:spcAft>
            <a:buChar char="••"/>
          </a:pPr>
          <a:r>
            <a:rPr lang="fr-FR" sz="1700" kern="1200" dirty="0" smtClean="0">
              <a:latin typeface="Candara" panose="020E0502030303020204" pitchFamily="34" charset="0"/>
            </a:rPr>
            <a:t>Ces derniers sont entre autres le Plan National de Développement, son Plan d’Actions Prioritaires 2023-2027 ainsi que les politiques et stratégies sectorielles;</a:t>
          </a:r>
          <a:endParaRPr lang="en-US" sz="1700" kern="1200" dirty="0">
            <a:latin typeface="Candara" panose="020E0502030303020204" pitchFamily="34" charset="0"/>
          </a:endParaRPr>
        </a:p>
      </dsp:txBody>
      <dsp:txXfrm rot="-5400000">
        <a:off x="1746515" y="3593042"/>
        <a:ext cx="5682788" cy="14634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116EC3-0EBC-4B08-A68D-921CCA90965F}">
      <dsp:nvSpPr>
        <dsp:cNvPr id="0" name=""/>
        <dsp:cNvSpPr/>
      </dsp:nvSpPr>
      <dsp:spPr>
        <a:xfrm rot="5400000">
          <a:off x="1964075" y="407915"/>
          <a:ext cx="969105" cy="1836420"/>
        </a:xfrm>
        <a:prstGeom prst="chevron">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lvl="0" algn="ctr" defTabSz="2800350">
            <a:lnSpc>
              <a:spcPct val="90000"/>
            </a:lnSpc>
            <a:spcBef>
              <a:spcPct val="0"/>
            </a:spcBef>
            <a:spcAft>
              <a:spcPct val="35000"/>
            </a:spcAft>
          </a:pPr>
          <a:endParaRPr lang="en-US" sz="6300" kern="1200" dirty="0"/>
        </a:p>
      </dsp:txBody>
      <dsp:txXfrm rot="-5400000">
        <a:off x="1530418" y="841572"/>
        <a:ext cx="1836420" cy="969105"/>
      </dsp:txXfrm>
    </dsp:sp>
    <dsp:sp modelId="{F0F5DAA8-BEC1-4333-A63A-E88702EC5323}">
      <dsp:nvSpPr>
        <dsp:cNvPr id="0" name=""/>
        <dsp:cNvSpPr/>
      </dsp:nvSpPr>
      <dsp:spPr>
        <a:xfrm rot="5400000">
          <a:off x="5513128" y="-1294981"/>
          <a:ext cx="1197476" cy="5589572"/>
        </a:xfrm>
        <a:prstGeom prst="round2SameRect">
          <a:avLst/>
        </a:prstGeom>
        <a:solidFill>
          <a:schemeClr val="dk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fr-FR" sz="1600" kern="1200" dirty="0" smtClean="0">
              <a:latin typeface="Candara" panose="020E0502030303020204" pitchFamily="34" charset="0"/>
            </a:rPr>
            <a:t>Ainsi le travail effectué lors de la révision du PND consistait à rassembler tous les éléments nécessaires à la planification du changement en conformité avec les 22 objectifs de la Vision Burundi Pays Emergent en 2040 et Développé en 2060.</a:t>
          </a:r>
          <a:endParaRPr lang="en-US" sz="1600" kern="1200" dirty="0">
            <a:latin typeface="Candara" panose="020E0502030303020204" pitchFamily="34" charset="0"/>
          </a:endParaRPr>
        </a:p>
      </dsp:txBody>
      <dsp:txXfrm rot="-5400000">
        <a:off x="3317080" y="959523"/>
        <a:ext cx="5531116" cy="10805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68ACB0-D045-42A7-B99F-89B7C1C17E09}">
      <dsp:nvSpPr>
        <dsp:cNvPr id="0" name=""/>
        <dsp:cNvSpPr/>
      </dsp:nvSpPr>
      <dsp:spPr>
        <a:xfrm>
          <a:off x="0" y="0"/>
          <a:ext cx="11522575" cy="0"/>
        </a:xfrm>
        <a:prstGeom prst="line">
          <a:avLst/>
        </a:prstGeom>
        <a:solidFill>
          <a:schemeClr val="accent2">
            <a:shade val="50000"/>
            <a:hueOff val="0"/>
            <a:satOff val="0"/>
            <a:lumOff val="0"/>
            <a:alphaOff val="0"/>
          </a:schemeClr>
        </a:solidFill>
        <a:ln w="6350" cap="flat" cmpd="sng" algn="ctr">
          <a:solidFill>
            <a:schemeClr val="accent2">
              <a:shade val="50000"/>
              <a:hueOff val="0"/>
              <a:satOff val="0"/>
              <a:lumOff val="0"/>
              <a:alphaOff val="0"/>
            </a:schemeClr>
          </a:solidFill>
          <a:prstDash val="solid"/>
          <a:miter lim="800000"/>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sp>
    <dsp:sp modelId="{D1AA7D11-A0FA-4C7B-86DD-6649D20B36BC}">
      <dsp:nvSpPr>
        <dsp:cNvPr id="0" name=""/>
        <dsp:cNvSpPr/>
      </dsp:nvSpPr>
      <dsp:spPr>
        <a:xfrm>
          <a:off x="0" y="0"/>
          <a:ext cx="1870390" cy="46469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just" defTabSz="1066800">
            <a:lnSpc>
              <a:spcPct val="90000"/>
            </a:lnSpc>
            <a:spcBef>
              <a:spcPct val="0"/>
            </a:spcBef>
            <a:spcAft>
              <a:spcPct val="35000"/>
            </a:spcAft>
          </a:pPr>
          <a:endParaRPr lang="fr-FR" sz="2400" b="1" kern="1200" dirty="0"/>
        </a:p>
        <a:p>
          <a:pPr lvl="0" algn="just" defTabSz="1066800">
            <a:lnSpc>
              <a:spcPct val="90000"/>
            </a:lnSpc>
            <a:spcBef>
              <a:spcPct val="0"/>
            </a:spcBef>
            <a:spcAft>
              <a:spcPct val="35000"/>
            </a:spcAft>
          </a:pPr>
          <a:endParaRPr lang="fr-FR" sz="2400" b="1" kern="1200" dirty="0"/>
        </a:p>
        <a:p>
          <a:pPr lvl="0" algn="ctr" defTabSz="1066800">
            <a:lnSpc>
              <a:spcPct val="90000"/>
            </a:lnSpc>
            <a:spcBef>
              <a:spcPct val="0"/>
            </a:spcBef>
            <a:spcAft>
              <a:spcPct val="35000"/>
            </a:spcAft>
          </a:pPr>
          <a:r>
            <a:rPr lang="fr-FR" sz="2400" b="1" kern="1200" dirty="0">
              <a:latin typeface="Candara" panose="020E0502030303020204" pitchFamily="34" charset="0"/>
            </a:rPr>
            <a:t>Enjeux de la Vision Burundi Emergent en 2040</a:t>
          </a:r>
        </a:p>
      </dsp:txBody>
      <dsp:txXfrm>
        <a:off x="0" y="0"/>
        <a:ext cx="1870390" cy="4646903"/>
      </dsp:txXfrm>
    </dsp:sp>
    <dsp:sp modelId="{7690F42A-254A-4150-A6C6-D818AF228492}">
      <dsp:nvSpPr>
        <dsp:cNvPr id="0" name=""/>
        <dsp:cNvSpPr/>
      </dsp:nvSpPr>
      <dsp:spPr>
        <a:xfrm>
          <a:off x="2043229" y="72607"/>
          <a:ext cx="9045221" cy="14521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just" defTabSz="1066800">
            <a:lnSpc>
              <a:spcPct val="90000"/>
            </a:lnSpc>
            <a:spcBef>
              <a:spcPct val="0"/>
            </a:spcBef>
            <a:spcAft>
              <a:spcPct val="35000"/>
            </a:spcAft>
          </a:pPr>
          <a:r>
            <a:rPr lang="fr-FR" sz="2400" b="1" kern="1200" dirty="0"/>
            <a:t>1. </a:t>
          </a:r>
          <a:r>
            <a:rPr lang="fr-FR" sz="2400" b="1" kern="1200" dirty="0">
              <a:latin typeface="Candara" panose="020E0502030303020204" pitchFamily="34" charset="0"/>
            </a:rPr>
            <a:t>Une amélioration des conditions et de la qualité de vie de la population avec une croissance démographique soutenable </a:t>
          </a:r>
        </a:p>
      </dsp:txBody>
      <dsp:txXfrm>
        <a:off x="2043229" y="72607"/>
        <a:ext cx="9045221" cy="1452157"/>
      </dsp:txXfrm>
    </dsp:sp>
    <dsp:sp modelId="{ECB2B037-8857-4F59-A9FE-55D9BC96876C}">
      <dsp:nvSpPr>
        <dsp:cNvPr id="0" name=""/>
        <dsp:cNvSpPr/>
      </dsp:nvSpPr>
      <dsp:spPr>
        <a:xfrm>
          <a:off x="1870390" y="1524765"/>
          <a:ext cx="921806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a:scene3d>
          <a:camera prst="orthographicFront"/>
          <a:lightRig rig="chilly" dir="t"/>
        </a:scene3d>
        <a:sp3d z="127000" prstMaterial="matte"/>
      </dsp:spPr>
      <dsp:style>
        <a:lnRef idx="2">
          <a:scrgbClr r="0" g="0" b="0"/>
        </a:lnRef>
        <a:fillRef idx="1">
          <a:scrgbClr r="0" g="0" b="0"/>
        </a:fillRef>
        <a:effectRef idx="0">
          <a:scrgbClr r="0" g="0" b="0"/>
        </a:effectRef>
        <a:fontRef idx="minor"/>
      </dsp:style>
    </dsp:sp>
    <dsp:sp modelId="{3BF89FA2-3FCE-4D7A-93FF-D500EBA978E0}">
      <dsp:nvSpPr>
        <dsp:cNvPr id="0" name=""/>
        <dsp:cNvSpPr/>
      </dsp:nvSpPr>
      <dsp:spPr>
        <a:xfrm>
          <a:off x="2043229" y="1597372"/>
          <a:ext cx="9045221" cy="14521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just" defTabSz="1066800">
            <a:lnSpc>
              <a:spcPct val="90000"/>
            </a:lnSpc>
            <a:spcBef>
              <a:spcPct val="0"/>
            </a:spcBef>
            <a:spcAft>
              <a:spcPct val="35000"/>
            </a:spcAft>
          </a:pPr>
          <a:r>
            <a:rPr lang="fr-BE" sz="2400" b="1" kern="1200" dirty="0"/>
            <a:t>2</a:t>
          </a:r>
          <a:r>
            <a:rPr lang="fr-BE" sz="2400" b="1" kern="1200" dirty="0">
              <a:latin typeface="Candara" panose="020E0502030303020204" pitchFamily="34" charset="0"/>
            </a:rPr>
            <a:t>. Une transformation structurelle de l’économie et une accélération de la croissance économique sans entrave à l’équilibre écologique </a:t>
          </a:r>
          <a:endParaRPr lang="fr-FR" sz="2400" b="1" kern="1200" dirty="0">
            <a:latin typeface="Candara" panose="020E0502030303020204" pitchFamily="34" charset="0"/>
          </a:endParaRPr>
        </a:p>
      </dsp:txBody>
      <dsp:txXfrm>
        <a:off x="2043229" y="1597372"/>
        <a:ext cx="9045221" cy="1452157"/>
      </dsp:txXfrm>
    </dsp:sp>
    <dsp:sp modelId="{D10FDBB1-3A03-4975-83AA-D7C644B8094B}">
      <dsp:nvSpPr>
        <dsp:cNvPr id="0" name=""/>
        <dsp:cNvSpPr/>
      </dsp:nvSpPr>
      <dsp:spPr>
        <a:xfrm>
          <a:off x="1870390" y="3049530"/>
          <a:ext cx="921806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a:scene3d>
          <a:camera prst="orthographicFront"/>
          <a:lightRig rig="chilly" dir="t"/>
        </a:scene3d>
        <a:sp3d z="127000" prstMaterial="matte"/>
      </dsp:spPr>
      <dsp:style>
        <a:lnRef idx="2">
          <a:scrgbClr r="0" g="0" b="0"/>
        </a:lnRef>
        <a:fillRef idx="1">
          <a:scrgbClr r="0" g="0" b="0"/>
        </a:fillRef>
        <a:effectRef idx="0">
          <a:scrgbClr r="0" g="0" b="0"/>
        </a:effectRef>
        <a:fontRef idx="minor"/>
      </dsp:style>
    </dsp:sp>
    <dsp:sp modelId="{0982D951-B2C4-4646-8C75-D831446B991E}">
      <dsp:nvSpPr>
        <dsp:cNvPr id="0" name=""/>
        <dsp:cNvSpPr/>
      </dsp:nvSpPr>
      <dsp:spPr>
        <a:xfrm>
          <a:off x="2043229" y="3122137"/>
          <a:ext cx="9045221" cy="14521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just" defTabSz="1066800">
            <a:lnSpc>
              <a:spcPct val="90000"/>
            </a:lnSpc>
            <a:spcBef>
              <a:spcPct val="0"/>
            </a:spcBef>
            <a:spcAft>
              <a:spcPct val="35000"/>
            </a:spcAft>
          </a:pPr>
          <a:r>
            <a:rPr lang="fr-FR" sz="2400" b="1" kern="1200" dirty="0">
              <a:latin typeface="Candara" panose="020E0502030303020204" pitchFamily="34" charset="0"/>
            </a:rPr>
            <a:t>3. Une prise de décision basée sur l’évidence et une approche de gestion et de financement axée sur les résultats/programmes</a:t>
          </a:r>
        </a:p>
      </dsp:txBody>
      <dsp:txXfrm>
        <a:off x="2043229" y="3122137"/>
        <a:ext cx="9045221" cy="1452157"/>
      </dsp:txXfrm>
    </dsp:sp>
    <dsp:sp modelId="{0E9817D3-0D15-40DB-B268-A04BAF63CBB8}">
      <dsp:nvSpPr>
        <dsp:cNvPr id="0" name=""/>
        <dsp:cNvSpPr/>
      </dsp:nvSpPr>
      <dsp:spPr>
        <a:xfrm>
          <a:off x="1870390" y="4574295"/>
          <a:ext cx="921806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a:scene3d>
          <a:camera prst="orthographicFront"/>
          <a:lightRig rig="chilly" dir="t"/>
        </a:scene3d>
        <a:sp3d z="127000" prstMaterial="matte"/>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C58F960B-FF25-416F-9589-CAAAA69880D9}" type="datetimeFigureOut">
              <a:rPr lang="fr-FR" smtClean="0"/>
              <a:t>04/12/2024</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2A6C6ACB-19A6-4ED8-8B9F-CCF52825C023}" type="slidenum">
              <a:rPr lang="fr-FR" smtClean="0"/>
              <a:t>‹N°›</a:t>
            </a:fld>
            <a:endParaRPr lang="fr-FR"/>
          </a:p>
        </p:txBody>
      </p:sp>
    </p:spTree>
    <p:extLst>
      <p:ext uri="{BB962C8B-B14F-4D97-AF65-F5344CB8AC3E}">
        <p14:creationId xmlns:p14="http://schemas.microsoft.com/office/powerpoint/2010/main" val="2995222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p:cNvSpPr>
            <a:spLocks noGrp="1"/>
          </p:cNvSpPr>
          <p:nvPr>
            <p:ph type="dt" sz="half" idx="10"/>
          </p:nvPr>
        </p:nvSpPr>
        <p:spPr/>
        <p:txBody>
          <a:bodyPr/>
          <a:lstStyle/>
          <a:p>
            <a:fld id="{3C9B8A38-A2B2-4D64-93E7-EA96FA1C8190}" type="datetime1">
              <a:rPr lang="fr-FR" smtClean="0"/>
              <a:t>04/12/2024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536A68-C23E-4F47-925F-79F98391A956}" type="slidenum">
              <a:rPr lang="fr-FR" smtClean="0"/>
              <a:t>‹N°›</a:t>
            </a:fld>
            <a:endParaRPr lang="fr-FR"/>
          </a:p>
        </p:txBody>
      </p:sp>
    </p:spTree>
    <p:extLst>
      <p:ext uri="{BB962C8B-B14F-4D97-AF65-F5344CB8AC3E}">
        <p14:creationId xmlns:p14="http://schemas.microsoft.com/office/powerpoint/2010/main" val="178546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985FDA65-442E-455B-9AB4-0393FAC3C1D3}" type="datetime1">
              <a:rPr lang="fr-FR" smtClean="0"/>
              <a:t>04/12/2024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536A68-C23E-4F47-925F-79F98391A956}" type="slidenum">
              <a:rPr lang="fr-FR" smtClean="0"/>
              <a:t>‹N°›</a:t>
            </a:fld>
            <a:endParaRPr lang="fr-FR"/>
          </a:p>
        </p:txBody>
      </p:sp>
    </p:spTree>
    <p:extLst>
      <p:ext uri="{BB962C8B-B14F-4D97-AF65-F5344CB8AC3E}">
        <p14:creationId xmlns:p14="http://schemas.microsoft.com/office/powerpoint/2010/main" val="968330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B1E0BE98-23EE-458A-B8E8-987E91FB698C}" type="datetime1">
              <a:rPr lang="fr-FR" smtClean="0"/>
              <a:t>04/12/2024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536A68-C23E-4F47-925F-79F98391A956}" type="slidenum">
              <a:rPr lang="fr-FR" smtClean="0"/>
              <a:t>‹N°›</a:t>
            </a:fld>
            <a:endParaRPr lang="fr-FR"/>
          </a:p>
        </p:txBody>
      </p:sp>
    </p:spTree>
    <p:extLst>
      <p:ext uri="{BB962C8B-B14F-4D97-AF65-F5344CB8AC3E}">
        <p14:creationId xmlns:p14="http://schemas.microsoft.com/office/powerpoint/2010/main" val="2212400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AE8E8429-D36A-4050-AB7C-7D559C7615C6}" type="datetime1">
              <a:rPr lang="fr-FR" smtClean="0"/>
              <a:t>04/12/2024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536A68-C23E-4F47-925F-79F98391A956}" type="slidenum">
              <a:rPr lang="fr-FR" smtClean="0"/>
              <a:t>‹N°›</a:t>
            </a:fld>
            <a:endParaRPr lang="fr-FR"/>
          </a:p>
        </p:txBody>
      </p:sp>
    </p:spTree>
    <p:extLst>
      <p:ext uri="{BB962C8B-B14F-4D97-AF65-F5344CB8AC3E}">
        <p14:creationId xmlns:p14="http://schemas.microsoft.com/office/powerpoint/2010/main" val="1288508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DF3B63-4CC4-4225-B073-84D30E25C8EF}" type="datetime1">
              <a:rPr lang="fr-FR" smtClean="0"/>
              <a:t>04/12/2024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536A68-C23E-4F47-925F-79F98391A956}" type="slidenum">
              <a:rPr lang="fr-FR" smtClean="0"/>
              <a:t>‹N°›</a:t>
            </a:fld>
            <a:endParaRPr lang="fr-FR"/>
          </a:p>
        </p:txBody>
      </p:sp>
    </p:spTree>
    <p:extLst>
      <p:ext uri="{BB962C8B-B14F-4D97-AF65-F5344CB8AC3E}">
        <p14:creationId xmlns:p14="http://schemas.microsoft.com/office/powerpoint/2010/main" val="654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p:cNvSpPr>
            <a:spLocks noGrp="1"/>
          </p:cNvSpPr>
          <p:nvPr>
            <p:ph type="dt" sz="half" idx="10"/>
          </p:nvPr>
        </p:nvSpPr>
        <p:spPr/>
        <p:txBody>
          <a:bodyPr/>
          <a:lstStyle/>
          <a:p>
            <a:fld id="{9E60EC32-AD6E-4C73-8DDB-652191FD2515}" type="datetime1">
              <a:rPr lang="fr-FR" smtClean="0"/>
              <a:t>04/12/2024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3536A68-C23E-4F47-925F-79F98391A956}" type="slidenum">
              <a:rPr lang="fr-FR" smtClean="0"/>
              <a:t>‹N°›</a:t>
            </a:fld>
            <a:endParaRPr lang="fr-FR"/>
          </a:p>
        </p:txBody>
      </p:sp>
    </p:spTree>
    <p:extLst>
      <p:ext uri="{BB962C8B-B14F-4D97-AF65-F5344CB8AC3E}">
        <p14:creationId xmlns:p14="http://schemas.microsoft.com/office/powerpoint/2010/main" val="84480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p:cNvSpPr>
            <a:spLocks noGrp="1"/>
          </p:cNvSpPr>
          <p:nvPr>
            <p:ph type="dt" sz="half" idx="10"/>
          </p:nvPr>
        </p:nvSpPr>
        <p:spPr/>
        <p:txBody>
          <a:bodyPr/>
          <a:lstStyle/>
          <a:p>
            <a:fld id="{3092A99F-0DA7-46FE-A035-9BB14A5C1B37}" type="datetime1">
              <a:rPr lang="fr-FR" smtClean="0"/>
              <a:t>04/12/2024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3536A68-C23E-4F47-925F-79F98391A956}" type="slidenum">
              <a:rPr lang="fr-FR" smtClean="0"/>
              <a:t>‹N°›</a:t>
            </a:fld>
            <a:endParaRPr lang="fr-FR"/>
          </a:p>
        </p:txBody>
      </p:sp>
    </p:spTree>
    <p:extLst>
      <p:ext uri="{BB962C8B-B14F-4D97-AF65-F5344CB8AC3E}">
        <p14:creationId xmlns:p14="http://schemas.microsoft.com/office/powerpoint/2010/main" val="1011648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Date Placeholder 2"/>
          <p:cNvSpPr>
            <a:spLocks noGrp="1"/>
          </p:cNvSpPr>
          <p:nvPr>
            <p:ph type="dt" sz="half" idx="10"/>
          </p:nvPr>
        </p:nvSpPr>
        <p:spPr/>
        <p:txBody>
          <a:bodyPr/>
          <a:lstStyle/>
          <a:p>
            <a:fld id="{096715B3-85F6-45FD-9015-00EBFE117F99}" type="datetime1">
              <a:rPr lang="fr-FR" smtClean="0"/>
              <a:t>04/12/2024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3536A68-C23E-4F47-925F-79F98391A956}" type="slidenum">
              <a:rPr lang="fr-FR" smtClean="0"/>
              <a:t>‹N°›</a:t>
            </a:fld>
            <a:endParaRPr lang="fr-FR"/>
          </a:p>
        </p:txBody>
      </p:sp>
    </p:spTree>
    <p:extLst>
      <p:ext uri="{BB962C8B-B14F-4D97-AF65-F5344CB8AC3E}">
        <p14:creationId xmlns:p14="http://schemas.microsoft.com/office/powerpoint/2010/main" val="2586312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97E451-F13A-4A10-B0F8-F18106DFFA29}" type="datetime1">
              <a:rPr lang="fr-FR" smtClean="0"/>
              <a:t>04/12/2024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3536A68-C23E-4F47-925F-79F98391A956}" type="slidenum">
              <a:rPr lang="fr-FR" smtClean="0"/>
              <a:t>‹N°›</a:t>
            </a:fld>
            <a:endParaRPr lang="fr-FR"/>
          </a:p>
        </p:txBody>
      </p:sp>
    </p:spTree>
    <p:extLst>
      <p:ext uri="{BB962C8B-B14F-4D97-AF65-F5344CB8AC3E}">
        <p14:creationId xmlns:p14="http://schemas.microsoft.com/office/powerpoint/2010/main" val="3419418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5E7719-EC1B-45CE-91F7-80195C8C4051}" type="datetime1">
              <a:rPr lang="fr-FR" smtClean="0"/>
              <a:t>04/12/2024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3536A68-C23E-4F47-925F-79F98391A956}" type="slidenum">
              <a:rPr lang="fr-FR" smtClean="0"/>
              <a:t>‹N°›</a:t>
            </a:fld>
            <a:endParaRPr lang="fr-FR"/>
          </a:p>
        </p:txBody>
      </p:sp>
    </p:spTree>
    <p:extLst>
      <p:ext uri="{BB962C8B-B14F-4D97-AF65-F5344CB8AC3E}">
        <p14:creationId xmlns:p14="http://schemas.microsoft.com/office/powerpoint/2010/main" val="1822627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6A71D8-42CB-4A06-8391-E8ABC33DE90C}" type="datetime1">
              <a:rPr lang="fr-FR" smtClean="0"/>
              <a:t>04/12/2024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3536A68-C23E-4F47-925F-79F98391A956}" type="slidenum">
              <a:rPr lang="fr-FR" smtClean="0"/>
              <a:t>‹N°›</a:t>
            </a:fld>
            <a:endParaRPr lang="fr-FR"/>
          </a:p>
        </p:txBody>
      </p:sp>
    </p:spTree>
    <p:extLst>
      <p:ext uri="{BB962C8B-B14F-4D97-AF65-F5344CB8AC3E}">
        <p14:creationId xmlns:p14="http://schemas.microsoft.com/office/powerpoint/2010/main" val="1073949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B83ED2-0D40-4622-8ADA-F46E370E81B9}" type="datetime1">
              <a:rPr lang="fr-FR" smtClean="0"/>
              <a:t>04/12/2024</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536A68-C23E-4F47-925F-79F98391A956}" type="slidenum">
              <a:rPr lang="fr-FR" smtClean="0"/>
              <a:t>‹N°›</a:t>
            </a:fld>
            <a:endParaRPr lang="fr-FR"/>
          </a:p>
        </p:txBody>
      </p:sp>
    </p:spTree>
    <p:extLst>
      <p:ext uri="{BB962C8B-B14F-4D97-AF65-F5344CB8AC3E}">
        <p14:creationId xmlns:p14="http://schemas.microsoft.com/office/powerpoint/2010/main" val="3123593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02463" y="2135000"/>
            <a:ext cx="10147975" cy="3492692"/>
          </a:xfrm>
          <a:solidFill>
            <a:srgbClr val="E8E5D7"/>
          </a:solidFill>
          <a:scene3d>
            <a:camera prst="perspectiveRelaxedModerately"/>
            <a:lightRig rig="threePt" dir="t"/>
          </a:scene3d>
        </p:spPr>
        <p:txBody>
          <a:bodyPr>
            <a:noAutofit/>
          </a:bodyPr>
          <a:lstStyle/>
          <a:p>
            <a:pPr>
              <a:lnSpc>
                <a:spcPct val="100000"/>
              </a:lnSpc>
            </a:pPr>
            <a:r>
              <a:rPr lang="fr-FR" sz="3200" b="1" dirty="0" smtClean="0">
                <a:solidFill>
                  <a:srgbClr val="4D4D4D"/>
                </a:solidFill>
                <a:latin typeface="Candara" panose="020E0502030303020204" pitchFamily="34" charset="0"/>
              </a:rPr>
              <a:t/>
            </a:r>
            <a:br>
              <a:rPr lang="fr-FR" sz="3200" b="1" dirty="0" smtClean="0">
                <a:solidFill>
                  <a:srgbClr val="4D4D4D"/>
                </a:solidFill>
                <a:latin typeface="Candara" panose="020E0502030303020204" pitchFamily="34" charset="0"/>
              </a:rPr>
            </a:br>
            <a:r>
              <a:rPr lang="fr-FR" sz="3200" b="1" dirty="0" smtClean="0">
                <a:solidFill>
                  <a:srgbClr val="4D4D4D"/>
                </a:solidFill>
                <a:latin typeface="Candara" panose="020E0502030303020204" pitchFamily="34" charset="0"/>
              </a:rPr>
              <a:t/>
            </a:r>
            <a:br>
              <a:rPr lang="fr-FR" sz="3200" b="1" dirty="0" smtClean="0">
                <a:solidFill>
                  <a:srgbClr val="4D4D4D"/>
                </a:solidFill>
                <a:latin typeface="Candara" panose="020E0502030303020204" pitchFamily="34" charset="0"/>
              </a:rPr>
            </a:br>
            <a:r>
              <a:rPr lang="fr-FR" sz="3200" b="1" dirty="0" smtClean="0">
                <a:solidFill>
                  <a:srgbClr val="4D4D4D"/>
                </a:solidFill>
                <a:latin typeface="Candara" panose="020E0502030303020204" pitchFamily="34" charset="0"/>
              </a:rPr>
              <a:t/>
            </a:r>
            <a:br>
              <a:rPr lang="fr-FR" sz="3200" b="1" dirty="0" smtClean="0">
                <a:solidFill>
                  <a:srgbClr val="4D4D4D"/>
                </a:solidFill>
                <a:latin typeface="Candara" panose="020E0502030303020204" pitchFamily="34" charset="0"/>
              </a:rPr>
            </a:br>
            <a:r>
              <a:rPr lang="fr-FR" sz="3200" b="1" dirty="0" smtClean="0">
                <a:solidFill>
                  <a:srgbClr val="4D4D4D"/>
                </a:solidFill>
                <a:latin typeface="Candara" panose="020E0502030303020204" pitchFamily="34" charset="0"/>
              </a:rPr>
              <a:t/>
            </a:r>
            <a:br>
              <a:rPr lang="fr-FR" sz="3200" b="1" dirty="0" smtClean="0">
                <a:solidFill>
                  <a:srgbClr val="4D4D4D"/>
                </a:solidFill>
                <a:latin typeface="Candara" panose="020E0502030303020204" pitchFamily="34" charset="0"/>
              </a:rPr>
            </a:br>
            <a:r>
              <a:rPr lang="fr-FR" sz="3200" b="1" dirty="0" smtClean="0">
                <a:solidFill>
                  <a:srgbClr val="4D4D4D"/>
                </a:solidFill>
                <a:latin typeface="Candara" panose="020E0502030303020204" pitchFamily="34" charset="0"/>
              </a:rPr>
              <a:t/>
            </a:r>
            <a:br>
              <a:rPr lang="fr-FR" sz="3200" b="1" dirty="0" smtClean="0">
                <a:solidFill>
                  <a:srgbClr val="4D4D4D"/>
                </a:solidFill>
                <a:latin typeface="Candara" panose="020E0502030303020204" pitchFamily="34" charset="0"/>
              </a:rPr>
            </a:br>
            <a:r>
              <a:rPr lang="fr-FR" sz="3200" b="1" dirty="0" smtClean="0">
                <a:solidFill>
                  <a:srgbClr val="4D4D4D"/>
                </a:solidFill>
                <a:latin typeface="Candara" panose="020E0502030303020204" pitchFamily="34" charset="0"/>
              </a:rPr>
              <a:t/>
            </a:r>
            <a:br>
              <a:rPr lang="fr-FR" sz="3200" b="1" dirty="0" smtClean="0">
                <a:solidFill>
                  <a:srgbClr val="4D4D4D"/>
                </a:solidFill>
                <a:latin typeface="Candara" panose="020E0502030303020204" pitchFamily="34" charset="0"/>
              </a:rPr>
            </a:br>
            <a:r>
              <a:rPr lang="fr-FR" sz="3200" b="1" dirty="0" smtClean="0">
                <a:latin typeface="Candara" panose="020E0502030303020204" pitchFamily="34" charset="0"/>
              </a:rPr>
              <a:t>VISION BURUNDI, PAYS EMERGENT EN 2040 ET PAYS DEVELOPPE EN 2060 ET LE PLAN NATIONAL DE DÉVELOPPEMENT 2018-2027 RÉVISÉ </a:t>
            </a:r>
            <a:r>
              <a:rPr lang="fr-FR" sz="3200" b="1" dirty="0" smtClean="0">
                <a:solidFill>
                  <a:srgbClr val="4D4D4D"/>
                </a:solidFill>
                <a:latin typeface="Candara" panose="020E0502030303020204" pitchFamily="34" charset="0"/>
              </a:rPr>
              <a:t/>
            </a:r>
            <a:br>
              <a:rPr lang="fr-FR" sz="3200" b="1" dirty="0" smtClean="0">
                <a:solidFill>
                  <a:srgbClr val="4D4D4D"/>
                </a:solidFill>
                <a:latin typeface="Candara" panose="020E0502030303020204" pitchFamily="34" charset="0"/>
              </a:rPr>
            </a:br>
            <a:r>
              <a:rPr lang="fr-FR" sz="3600" b="1" dirty="0" smtClean="0">
                <a:solidFill>
                  <a:srgbClr val="4D4D4D"/>
                </a:solidFill>
                <a:latin typeface="Candara" panose="020E0502030303020204" pitchFamily="34" charset="0"/>
              </a:rPr>
              <a:t/>
            </a:r>
            <a:br>
              <a:rPr lang="fr-FR" sz="3600" b="1" dirty="0" smtClean="0">
                <a:solidFill>
                  <a:srgbClr val="4D4D4D"/>
                </a:solidFill>
                <a:latin typeface="Candara" panose="020E0502030303020204" pitchFamily="34" charset="0"/>
              </a:rPr>
            </a:br>
            <a:r>
              <a:rPr lang="fr-FR" sz="3200" b="1" dirty="0" smtClean="0">
                <a:solidFill>
                  <a:srgbClr val="4D4D4D"/>
                </a:solidFill>
                <a:latin typeface="Candara" panose="020E0502030303020204" pitchFamily="34" charset="0"/>
              </a:rPr>
              <a:t/>
            </a:r>
            <a:br>
              <a:rPr lang="fr-FR" sz="3200" b="1" dirty="0" smtClean="0">
                <a:solidFill>
                  <a:srgbClr val="4D4D4D"/>
                </a:solidFill>
                <a:latin typeface="Candara" panose="020E0502030303020204" pitchFamily="34" charset="0"/>
              </a:rPr>
            </a:br>
            <a:endParaRPr lang="fr-FR" sz="2000" b="1" i="1" dirty="0">
              <a:solidFill>
                <a:srgbClr val="4D4D4D"/>
              </a:solidFill>
              <a:latin typeface="Candara" panose="020E050203030302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9044" y="326571"/>
            <a:ext cx="1538204" cy="1326738"/>
          </a:xfrm>
          <a:prstGeom prst="rect">
            <a:avLst/>
          </a:prstGeom>
        </p:spPr>
      </p:pic>
      <p:sp>
        <p:nvSpPr>
          <p:cNvPr id="3" name="TextBox 2"/>
          <p:cNvSpPr txBox="1"/>
          <p:nvPr/>
        </p:nvSpPr>
        <p:spPr>
          <a:xfrm>
            <a:off x="7438032" y="6182436"/>
            <a:ext cx="4612944" cy="276999"/>
          </a:xfrm>
          <a:prstGeom prst="rect">
            <a:avLst/>
          </a:prstGeom>
          <a:noFill/>
        </p:spPr>
        <p:txBody>
          <a:bodyPr wrap="square" rtlCol="0">
            <a:spAutoFit/>
          </a:bodyPr>
          <a:lstStyle/>
          <a:p>
            <a:r>
              <a:rPr lang="fr-FR" sz="1200" b="1" dirty="0">
                <a:latin typeface="Candara" panose="020E0502030303020204" pitchFamily="34" charset="0"/>
                <a:cs typeface="Courier New" panose="02070309020205020404" pitchFamily="49" charset="0"/>
              </a:rPr>
              <a:t>BUREAU D'ETUDES STRATEGIQUES ET DE DEVELOPPEMENT</a:t>
            </a:r>
          </a:p>
        </p:txBody>
      </p:sp>
      <p:sp>
        <p:nvSpPr>
          <p:cNvPr id="7" name="TextBox 6"/>
          <p:cNvSpPr txBox="1"/>
          <p:nvPr/>
        </p:nvSpPr>
        <p:spPr>
          <a:xfrm>
            <a:off x="191582" y="1653309"/>
            <a:ext cx="4250864" cy="307777"/>
          </a:xfrm>
          <a:prstGeom prst="rect">
            <a:avLst/>
          </a:prstGeom>
          <a:noFill/>
        </p:spPr>
        <p:txBody>
          <a:bodyPr wrap="square" rtlCol="0">
            <a:spAutoFit/>
          </a:bodyPr>
          <a:lstStyle/>
          <a:p>
            <a:r>
              <a:rPr lang="fr-FR" sz="1400" b="1" dirty="0">
                <a:latin typeface="Candara" panose="020E0502030303020204" pitchFamily="34" charset="0"/>
                <a:cs typeface="Courier New" panose="02070309020205020404" pitchFamily="49" charset="0"/>
              </a:rPr>
              <a:t>PRESIDENCE DE LA REPUBLIQUE DU BURUNDI</a:t>
            </a:r>
          </a:p>
        </p:txBody>
      </p:sp>
      <p:sp>
        <p:nvSpPr>
          <p:cNvPr id="8" name="Rectangle 7"/>
          <p:cNvSpPr/>
          <p:nvPr/>
        </p:nvSpPr>
        <p:spPr>
          <a:xfrm flipH="1">
            <a:off x="-164031" y="2727499"/>
            <a:ext cx="328062" cy="2818258"/>
          </a:xfrm>
          <a:prstGeom prst="rect">
            <a:avLst/>
          </a:prstGeom>
          <a:solidFill>
            <a:srgbClr val="FFA3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Espace réservé du numéro de diapositive 5"/>
          <p:cNvSpPr>
            <a:spLocks noGrp="1"/>
          </p:cNvSpPr>
          <p:nvPr>
            <p:ph type="sldNum" sz="quarter" idx="12"/>
          </p:nvPr>
        </p:nvSpPr>
        <p:spPr/>
        <p:txBody>
          <a:bodyPr/>
          <a:lstStyle/>
          <a:p>
            <a:fld id="{73536A68-C23E-4F47-925F-79F98391A956}" type="slidenum">
              <a:rPr lang="fr-FR" smtClean="0"/>
              <a:t>1</a:t>
            </a:fld>
            <a:endParaRPr lang="fr-FR" dirty="0"/>
          </a:p>
        </p:txBody>
      </p:sp>
      <p:sp>
        <p:nvSpPr>
          <p:cNvPr id="5" name="Rectangle 4"/>
          <p:cNvSpPr/>
          <p:nvPr/>
        </p:nvSpPr>
        <p:spPr>
          <a:xfrm>
            <a:off x="2978554" y="4789216"/>
            <a:ext cx="5432201" cy="646331"/>
          </a:xfrm>
          <a:prstGeom prst="rect">
            <a:avLst/>
          </a:prstGeom>
        </p:spPr>
        <p:txBody>
          <a:bodyPr wrap="square">
            <a:spAutoFit/>
          </a:bodyPr>
          <a:lstStyle/>
          <a:p>
            <a:pPr algn="ctr"/>
            <a:r>
              <a:rPr lang="fr-FR" b="1" i="1" dirty="0" smtClean="0">
                <a:solidFill>
                  <a:srgbClr val="4D4D4D"/>
                </a:solidFill>
                <a:latin typeface="Candara" panose="020E0502030303020204" pitchFamily="34" charset="0"/>
              </a:rPr>
              <a:t>Alain NDIKUMANA</a:t>
            </a:r>
            <a:br>
              <a:rPr lang="fr-FR" b="1" i="1" dirty="0" smtClean="0">
                <a:solidFill>
                  <a:srgbClr val="4D4D4D"/>
                </a:solidFill>
                <a:latin typeface="Candara" panose="020E0502030303020204" pitchFamily="34" charset="0"/>
              </a:rPr>
            </a:br>
            <a:r>
              <a:rPr lang="fr-FR" b="1" i="1" dirty="0" smtClean="0">
                <a:solidFill>
                  <a:srgbClr val="4D4D4D"/>
                </a:solidFill>
                <a:latin typeface="Candara" panose="020E0502030303020204" pitchFamily="34" charset="0"/>
              </a:rPr>
              <a:t>Chef du BESD</a:t>
            </a:r>
            <a:endParaRPr lang="en-US" dirty="0"/>
          </a:p>
        </p:txBody>
      </p:sp>
    </p:spTree>
    <p:extLst>
      <p:ext uri="{BB962C8B-B14F-4D97-AF65-F5344CB8AC3E}">
        <p14:creationId xmlns:p14="http://schemas.microsoft.com/office/powerpoint/2010/main" val="3491945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468884-FE24-4374-8B4C-705A9E870905}"/>
              </a:ext>
            </a:extLst>
          </p:cNvPr>
          <p:cNvSpPr>
            <a:spLocks noGrp="1"/>
          </p:cNvSpPr>
          <p:nvPr>
            <p:ph idx="1"/>
          </p:nvPr>
        </p:nvSpPr>
        <p:spPr>
          <a:xfrm>
            <a:off x="764094" y="2018876"/>
            <a:ext cx="11057792" cy="4281736"/>
          </a:xfrm>
        </p:spPr>
        <p:txBody>
          <a:bodyPr>
            <a:normAutofit fontScale="85000" lnSpcReduction="20000"/>
          </a:bodyPr>
          <a:lstStyle/>
          <a:p>
            <a:pPr algn="just"/>
            <a:endParaRPr lang="fr-FR" dirty="0"/>
          </a:p>
          <a:p>
            <a:pPr algn="just"/>
            <a:r>
              <a:rPr lang="fr-FR" b="1" dirty="0">
                <a:latin typeface="Candara" panose="020E0502030303020204" pitchFamily="34" charset="0"/>
              </a:rPr>
              <a:t>Axe 1 : Transformation structurelle pour une économie durable et numérique </a:t>
            </a:r>
            <a:r>
              <a:rPr lang="fr-FR" dirty="0">
                <a:latin typeface="Candara" panose="020E0502030303020204" pitchFamily="34" charset="0"/>
              </a:rPr>
              <a:t>dont       l’objectif stratégique est de promouvoir les secteurs porteurs de croissance soutenue et créatrice d'emplois ;</a:t>
            </a:r>
          </a:p>
          <a:p>
            <a:pPr algn="just"/>
            <a:r>
              <a:rPr lang="fr-FR" b="1" dirty="0">
                <a:latin typeface="Candara" panose="020E0502030303020204" pitchFamily="34" charset="0"/>
              </a:rPr>
              <a:t>Axe 2. Développement du capital humain et inclusion sociale</a:t>
            </a:r>
            <a:r>
              <a:rPr lang="fr-FR" dirty="0">
                <a:latin typeface="Candara" panose="020E0502030303020204" pitchFamily="34" charset="0"/>
              </a:rPr>
              <a:t> ayant comme objectif stratégique d’améliorer l’offre et l’accès aux services sociaux de base ;  </a:t>
            </a:r>
          </a:p>
          <a:p>
            <a:pPr lvl="0" algn="just"/>
            <a:r>
              <a:rPr lang="fr-FR" b="1" dirty="0">
                <a:latin typeface="Candara" panose="020E0502030303020204" pitchFamily="34" charset="0"/>
              </a:rPr>
              <a:t>Axe 3. Environnement et patrimoine culturel et naturel </a:t>
            </a:r>
            <a:r>
              <a:rPr lang="fr-FR" dirty="0">
                <a:latin typeface="Candara" panose="020E0502030303020204" pitchFamily="34" charset="0"/>
              </a:rPr>
              <a:t>visant à protéger l'écologie et le patrimoine ;</a:t>
            </a:r>
          </a:p>
          <a:p>
            <a:pPr lvl="0" algn="just"/>
            <a:r>
              <a:rPr lang="fr-FR" b="1" dirty="0">
                <a:latin typeface="Candara" panose="020E0502030303020204" pitchFamily="34" charset="0"/>
              </a:rPr>
              <a:t>Axe 4. Coopération et mobilisation des ressources q</a:t>
            </a:r>
            <a:r>
              <a:rPr lang="fr-FR" dirty="0">
                <a:latin typeface="Candara" panose="020E0502030303020204" pitchFamily="34" charset="0"/>
              </a:rPr>
              <a:t>ui a pour objectif stratégique de développer la coopération internationale pour une mobilisation efficiente des ressources ;</a:t>
            </a:r>
          </a:p>
          <a:p>
            <a:pPr lvl="0" algn="just"/>
            <a:r>
              <a:rPr lang="fr-FR" b="1" dirty="0">
                <a:latin typeface="Candara" panose="020E0502030303020204" pitchFamily="34" charset="0"/>
              </a:rPr>
              <a:t>Axe 5. Gouvernance, paix, réconciliation</a:t>
            </a:r>
            <a:r>
              <a:rPr lang="fr-FR" dirty="0">
                <a:latin typeface="Candara" panose="020E0502030303020204" pitchFamily="34" charset="0"/>
              </a:rPr>
              <a:t> dans le but d’assurer la bonne gouvernance et la cohésion sociale. </a:t>
            </a:r>
          </a:p>
          <a:p>
            <a:pPr algn="just">
              <a:buFont typeface="Courier New" panose="02070309020205020404" pitchFamily="49" charset="0"/>
              <a:buChar char="o"/>
            </a:pPr>
            <a:endParaRPr lang="en-US" dirty="0"/>
          </a:p>
          <a:p>
            <a:pPr marL="0" indent="0" algn="just">
              <a:buNone/>
            </a:pPr>
            <a:endParaRPr lang="en-US" dirty="0"/>
          </a:p>
          <a:p>
            <a:pPr marL="0" indent="0" algn="just">
              <a:buNone/>
            </a:pPr>
            <a:endParaRPr lang="en-US" dirty="0"/>
          </a:p>
        </p:txBody>
      </p:sp>
      <p:sp>
        <p:nvSpPr>
          <p:cNvPr id="6" name="Slide Number Placeholder 5">
            <a:extLst>
              <a:ext uri="{FF2B5EF4-FFF2-40B4-BE49-F238E27FC236}">
                <a16:creationId xmlns:a16="http://schemas.microsoft.com/office/drawing/2014/main" id="{0702DACB-DF35-4F8E-9B96-647B2436B01E}"/>
              </a:ext>
            </a:extLst>
          </p:cNvPr>
          <p:cNvSpPr>
            <a:spLocks noGrp="1"/>
          </p:cNvSpPr>
          <p:nvPr>
            <p:ph type="sldNum" sz="quarter" idx="12"/>
          </p:nvPr>
        </p:nvSpPr>
        <p:spPr/>
        <p:txBody>
          <a:bodyPr/>
          <a:lstStyle/>
          <a:p>
            <a:fld id="{46DDCA54-58DD-4FBC-88BA-D8B574B21CEC}" type="slidenum">
              <a:rPr lang="en-US" smtClean="0"/>
              <a:t>10</a:t>
            </a:fld>
            <a:endParaRPr lang="en-US" dirty="0"/>
          </a:p>
        </p:txBody>
      </p:sp>
      <p:sp>
        <p:nvSpPr>
          <p:cNvPr id="5" name="Titre 4"/>
          <p:cNvSpPr>
            <a:spLocks noGrp="1"/>
          </p:cNvSpPr>
          <p:nvPr>
            <p:ph type="title"/>
          </p:nvPr>
        </p:nvSpPr>
        <p:spPr>
          <a:xfrm>
            <a:off x="2209801" y="217715"/>
            <a:ext cx="9808028" cy="1319109"/>
          </a:xfrm>
        </p:spPr>
        <p:txBody>
          <a:bodyPr>
            <a:normAutofit fontScale="90000"/>
          </a:bodyPr>
          <a:lstStyle/>
          <a:p>
            <a:pPr algn="ctr"/>
            <a:r>
              <a:rPr lang="fr-FR" sz="3600" b="1" dirty="0" smtClean="0">
                <a:latin typeface="Candara" panose="020E0502030303020204" pitchFamily="34" charset="0"/>
              </a:rPr>
              <a:t>6. </a:t>
            </a:r>
            <a:r>
              <a:rPr lang="fr-FR" sz="4000" b="1" dirty="0" smtClean="0">
                <a:latin typeface="Candara" panose="020E0502030303020204" pitchFamily="34" charset="0"/>
              </a:rPr>
              <a:t>Axes stratégiques du </a:t>
            </a:r>
            <a:r>
              <a:rPr lang="fr-FR" sz="4000" b="1" dirty="0">
                <a:latin typeface="Candara" panose="020E0502030303020204" pitchFamily="34" charset="0"/>
              </a:rPr>
              <a:t>PND </a:t>
            </a:r>
            <a:r>
              <a:rPr lang="fr-FR" sz="4000" b="1" dirty="0" smtClean="0">
                <a:latin typeface="Candara" panose="020E0502030303020204" pitchFamily="34" charset="0"/>
              </a:rPr>
              <a:t>2018-2027 révisé </a:t>
            </a:r>
            <a:r>
              <a:rPr lang="fr-FR" sz="4000" b="1" dirty="0">
                <a:latin typeface="Candara" panose="020E0502030303020204" pitchFamily="34" charset="0"/>
              </a:rPr>
              <a:t>en </a:t>
            </a:r>
            <a:r>
              <a:rPr lang="fr-FR" sz="4000" b="1" dirty="0" smtClean="0">
                <a:latin typeface="Candara" panose="020E0502030303020204" pitchFamily="34" charset="0"/>
              </a:rPr>
              <a:t>cohérence avec les 5 piliers de la Vision</a:t>
            </a:r>
            <a:r>
              <a:rPr lang="fr-FR" sz="4000" b="1" dirty="0">
                <a:latin typeface="Candara" panose="020E0502030303020204" pitchFamily="34" charset="0"/>
              </a:rPr>
              <a:t/>
            </a:r>
            <a:br>
              <a:rPr lang="fr-FR" sz="4000" b="1" dirty="0">
                <a:latin typeface="Candara" panose="020E0502030303020204" pitchFamily="34" charset="0"/>
              </a:rPr>
            </a:br>
            <a:endParaRPr lang="en-US" sz="4000" dirty="0"/>
          </a:p>
        </p:txBody>
      </p:sp>
    </p:spTree>
    <p:extLst>
      <p:ext uri="{BB962C8B-B14F-4D97-AF65-F5344CB8AC3E}">
        <p14:creationId xmlns:p14="http://schemas.microsoft.com/office/powerpoint/2010/main" val="113584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1785" y="241166"/>
            <a:ext cx="9104402" cy="1000665"/>
          </a:xfrm>
        </p:spPr>
        <p:txBody>
          <a:bodyPr>
            <a:normAutofit/>
          </a:bodyPr>
          <a:lstStyle/>
          <a:p>
            <a:pPr marL="355600" indent="-355600"/>
            <a:r>
              <a:rPr lang="fr-FR" sz="2800" b="1" dirty="0">
                <a:latin typeface="Candara" panose="020E0502030303020204" pitchFamily="34" charset="0"/>
              </a:rPr>
              <a:t>7.Schéma conceptuel pour l’élaboration du PND </a:t>
            </a:r>
            <a:r>
              <a:rPr lang="fr-FR" sz="2800" b="1" dirty="0" smtClean="0">
                <a:latin typeface="Candara" panose="020E0502030303020204" pitchFamily="34" charset="0"/>
              </a:rPr>
              <a:t>2018-2027 révisé </a:t>
            </a:r>
            <a:r>
              <a:rPr lang="fr-FR" sz="2800" b="1" dirty="0">
                <a:latin typeface="Candara" panose="020E0502030303020204" pitchFamily="34" charset="0"/>
              </a:rPr>
              <a:t>et de son PAP 2023-2027</a:t>
            </a:r>
          </a:p>
        </p:txBody>
      </p:sp>
      <p:sp>
        <p:nvSpPr>
          <p:cNvPr id="3" name="Espace réservé du contenu 2"/>
          <p:cNvSpPr>
            <a:spLocks noGrp="1"/>
          </p:cNvSpPr>
          <p:nvPr>
            <p:ph idx="1"/>
          </p:nvPr>
        </p:nvSpPr>
        <p:spPr>
          <a:xfrm>
            <a:off x="229263" y="2059388"/>
            <a:ext cx="11581738" cy="4222143"/>
          </a:xfrm>
        </p:spPr>
        <p:txBody>
          <a:bodyPr>
            <a:normAutofit fontScale="92500" lnSpcReduction="20000"/>
          </a:bodyPr>
          <a:lstStyle/>
          <a:p>
            <a:pPr algn="just"/>
            <a:endParaRPr lang="fr-FR" sz="2000" dirty="0"/>
          </a:p>
          <a:p>
            <a:pPr marL="457200" indent="-457200" algn="just">
              <a:buFont typeface="+mj-lt"/>
              <a:buAutoNum type="arabicPeriod"/>
            </a:pPr>
            <a:r>
              <a:rPr lang="fr-FR" sz="2600" dirty="0">
                <a:latin typeface="Candara" panose="020E0502030303020204" pitchFamily="34" charset="0"/>
              </a:rPr>
              <a:t>Analyse des Stratégies sectorielles existantes et autres documents stratégiques des ministères ;</a:t>
            </a:r>
          </a:p>
          <a:p>
            <a:pPr marL="457200" indent="-457200" algn="just">
              <a:buFont typeface="+mj-lt"/>
              <a:buAutoNum type="arabicPeriod"/>
            </a:pPr>
            <a:r>
              <a:rPr lang="fr-FR" sz="2600" dirty="0">
                <a:latin typeface="Candara" panose="020E0502030303020204" pitchFamily="34" charset="0"/>
              </a:rPr>
              <a:t>Etablissement d’un fil conducteur entre les objectifs de la vision et les programmes ministériels ;</a:t>
            </a:r>
          </a:p>
          <a:p>
            <a:pPr marL="457200" indent="-457200" algn="just">
              <a:buFont typeface="+mj-lt"/>
              <a:buAutoNum type="arabicPeriod"/>
            </a:pPr>
            <a:r>
              <a:rPr lang="fr-FR" sz="2600" dirty="0">
                <a:latin typeface="Candara" panose="020E0502030303020204" pitchFamily="34" charset="0"/>
              </a:rPr>
              <a:t>Identification des objectifs sectoriels qui contribue à l’atteinte des objectifs de chaque pilier ;</a:t>
            </a:r>
          </a:p>
          <a:p>
            <a:pPr marL="457200" indent="-457200" algn="just">
              <a:buFont typeface="+mj-lt"/>
              <a:buAutoNum type="arabicPeriod"/>
            </a:pPr>
            <a:r>
              <a:rPr lang="fr-FR" sz="2600" dirty="0">
                <a:latin typeface="Candara" panose="020E0502030303020204" pitchFamily="34" charset="0"/>
              </a:rPr>
              <a:t>Identification des objectifs spécifiques des programmes sectoriels en lien avec les objectifs de la vision ;</a:t>
            </a:r>
          </a:p>
          <a:p>
            <a:pPr marL="457200" indent="-457200" algn="just">
              <a:buFont typeface="+mj-lt"/>
              <a:buAutoNum type="arabicPeriod"/>
            </a:pPr>
            <a:r>
              <a:rPr lang="fr-FR" sz="2600" dirty="0">
                <a:latin typeface="Candara" panose="020E0502030303020204" pitchFamily="34" charset="0"/>
              </a:rPr>
              <a:t>Identification des actions/projets de chaque programme ;</a:t>
            </a:r>
          </a:p>
          <a:p>
            <a:pPr marL="457200" indent="-457200" algn="just">
              <a:buFont typeface="+mj-lt"/>
              <a:buAutoNum type="arabicPeriod"/>
            </a:pPr>
            <a:r>
              <a:rPr lang="fr-FR" sz="2600" dirty="0">
                <a:latin typeface="Candara" panose="020E0502030303020204" pitchFamily="34" charset="0"/>
              </a:rPr>
              <a:t>Assurance de la cohérence entre les actions/projets d’un programme permettront d’atteindre les objectifs spécifiques du programme.</a:t>
            </a:r>
          </a:p>
        </p:txBody>
      </p:sp>
      <p:sp>
        <p:nvSpPr>
          <p:cNvPr id="5" name="Espace réservé du numéro de diapositive 4"/>
          <p:cNvSpPr>
            <a:spLocks noGrp="1"/>
          </p:cNvSpPr>
          <p:nvPr>
            <p:ph type="sldNum" sz="quarter" idx="12"/>
          </p:nvPr>
        </p:nvSpPr>
        <p:spPr/>
        <p:txBody>
          <a:bodyPr/>
          <a:lstStyle/>
          <a:p>
            <a:fld id="{46DDCA54-58DD-4FBC-88BA-D8B574B21CEC}" type="slidenum">
              <a:rPr lang="en-US" smtClean="0"/>
              <a:t>11</a:t>
            </a:fld>
            <a:endParaRPr lang="en-US"/>
          </a:p>
        </p:txBody>
      </p:sp>
    </p:spTree>
    <p:extLst>
      <p:ext uri="{BB962C8B-B14F-4D97-AF65-F5344CB8AC3E}">
        <p14:creationId xmlns:p14="http://schemas.microsoft.com/office/powerpoint/2010/main" val="38495842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51291" y="266795"/>
            <a:ext cx="9674409" cy="859361"/>
          </a:xfrm>
        </p:spPr>
        <p:txBody>
          <a:bodyPr>
            <a:noAutofit/>
          </a:bodyPr>
          <a:lstStyle/>
          <a:p>
            <a:pPr algn="ctr"/>
            <a:r>
              <a:rPr lang="fr-FR" sz="3600" b="1" dirty="0">
                <a:latin typeface="Candara" panose="020E0502030303020204" pitchFamily="34" charset="0"/>
              </a:rPr>
              <a:t>7.Schéma conceptuel pour l’élaboration du PND 2018-2027 révisé et de son PAP </a:t>
            </a:r>
            <a:r>
              <a:rPr lang="fr-FR" sz="3600" b="1" dirty="0" smtClean="0">
                <a:latin typeface="Candara" panose="020E0502030303020204" pitchFamily="34" charset="0"/>
              </a:rPr>
              <a:t>2023-2027 (suite</a:t>
            </a:r>
            <a:r>
              <a:rPr lang="fr-FR" sz="3600" b="1" dirty="0">
                <a:latin typeface="Candara" panose="020E0502030303020204" pitchFamily="34" charset="0"/>
              </a:rPr>
              <a:t>) </a:t>
            </a:r>
          </a:p>
        </p:txBody>
      </p:sp>
      <p:sp>
        <p:nvSpPr>
          <p:cNvPr id="3" name="Espace réservé du contenu 2"/>
          <p:cNvSpPr>
            <a:spLocks noGrp="1"/>
          </p:cNvSpPr>
          <p:nvPr>
            <p:ph idx="1"/>
          </p:nvPr>
        </p:nvSpPr>
        <p:spPr>
          <a:xfrm>
            <a:off x="481262" y="2525486"/>
            <a:ext cx="11348185" cy="3321377"/>
          </a:xfrm>
        </p:spPr>
        <p:txBody>
          <a:bodyPr>
            <a:normAutofit/>
          </a:bodyPr>
          <a:lstStyle/>
          <a:p>
            <a:pPr algn="just"/>
            <a:r>
              <a:rPr lang="fr-FR" sz="2400" dirty="0">
                <a:latin typeface="Candara" panose="020E0502030303020204" pitchFamily="34" charset="0"/>
              </a:rPr>
              <a:t>Etant donné que le </a:t>
            </a:r>
            <a:r>
              <a:rPr lang="fr-FR" sz="2400" dirty="0" smtClean="0">
                <a:latin typeface="Candara" panose="020E0502030303020204" pitchFamily="34" charset="0"/>
              </a:rPr>
              <a:t>PND 2018-2027 </a:t>
            </a:r>
            <a:r>
              <a:rPr lang="fr-FR" sz="2400" dirty="0">
                <a:latin typeface="Candara" panose="020E0502030303020204" pitchFamily="34" charset="0"/>
              </a:rPr>
              <a:t>révisé manifeste également la forte volonté du Chef de l’Etat à travers son Gouvernement baptise </a:t>
            </a:r>
            <a:r>
              <a:rPr lang="fr-FR" sz="2400" dirty="0" smtClean="0">
                <a:latin typeface="Candara" panose="020E0502030303020204" pitchFamily="34" charset="0"/>
              </a:rPr>
              <a:t>: « Gouvernement </a:t>
            </a:r>
            <a:r>
              <a:rPr lang="fr-FR" sz="2400" dirty="0">
                <a:latin typeface="Candara" panose="020E0502030303020204" pitchFamily="34" charset="0"/>
              </a:rPr>
              <a:t>Responsable et </a:t>
            </a:r>
            <a:r>
              <a:rPr lang="fr-FR" sz="2400" dirty="0" smtClean="0">
                <a:latin typeface="Candara" panose="020E0502030303020204" pitchFamily="34" charset="0"/>
              </a:rPr>
              <a:t>Laborieux » </a:t>
            </a:r>
            <a:r>
              <a:rPr lang="fr-FR" sz="2400" dirty="0">
                <a:latin typeface="Candara" panose="020E0502030303020204" pitchFamily="34" charset="0"/>
              </a:rPr>
              <a:t>avec comme slogan : </a:t>
            </a:r>
            <a:r>
              <a:rPr lang="fr-FR" sz="2400" dirty="0" smtClean="0">
                <a:latin typeface="Candara" panose="020E0502030303020204" pitchFamily="34" charset="0"/>
              </a:rPr>
              <a:t>« que chaque </a:t>
            </a:r>
            <a:r>
              <a:rPr lang="fr-FR" sz="2400" dirty="0">
                <a:latin typeface="Candara" panose="020E0502030303020204" pitchFamily="34" charset="0"/>
              </a:rPr>
              <a:t>bouche ait à manger </a:t>
            </a:r>
            <a:r>
              <a:rPr lang="fr-FR" sz="2400" dirty="0" smtClean="0">
                <a:latin typeface="Candara" panose="020E0502030303020204" pitchFamily="34" charset="0"/>
              </a:rPr>
              <a:t>et que </a:t>
            </a:r>
            <a:r>
              <a:rPr lang="fr-FR" sz="2400" dirty="0">
                <a:latin typeface="Candara" panose="020E0502030303020204" pitchFamily="34" charset="0"/>
              </a:rPr>
              <a:t>chaque poche ait de </a:t>
            </a:r>
            <a:r>
              <a:rPr lang="fr-FR" sz="2400" dirty="0" smtClean="0">
                <a:latin typeface="Candara" panose="020E0502030303020204" pitchFamily="34" charset="0"/>
              </a:rPr>
              <a:t>l’argent ».</a:t>
            </a:r>
            <a:endParaRPr lang="fr-FR" sz="2400" dirty="0">
              <a:latin typeface="Candara" panose="020E0502030303020204" pitchFamily="34" charset="0"/>
            </a:endParaRPr>
          </a:p>
          <a:p>
            <a:pPr algn="just"/>
            <a:r>
              <a:rPr lang="fr-FR" sz="2400" dirty="0">
                <a:latin typeface="Candara" panose="020E0502030303020204" pitchFamily="34" charset="0"/>
              </a:rPr>
              <a:t>Ainsi, la nouvelle structure du PND révisé retenue est en conformité avec les enjeux et piliers de la nouvelle Vision qui comprend :</a:t>
            </a:r>
          </a:p>
        </p:txBody>
      </p:sp>
      <p:sp>
        <p:nvSpPr>
          <p:cNvPr id="5" name="Espace réservé du numéro de diapositive 4"/>
          <p:cNvSpPr>
            <a:spLocks noGrp="1"/>
          </p:cNvSpPr>
          <p:nvPr>
            <p:ph type="sldNum" sz="quarter" idx="12"/>
          </p:nvPr>
        </p:nvSpPr>
        <p:spPr/>
        <p:txBody>
          <a:bodyPr/>
          <a:lstStyle/>
          <a:p>
            <a:fld id="{46DDCA54-58DD-4FBC-88BA-D8B574B21CEC}" type="slidenum">
              <a:rPr lang="en-US" smtClean="0"/>
              <a:t>12</a:t>
            </a:fld>
            <a:endParaRPr lang="en-US"/>
          </a:p>
        </p:txBody>
      </p:sp>
    </p:spTree>
    <p:extLst>
      <p:ext uri="{BB962C8B-B14F-4D97-AF65-F5344CB8AC3E}">
        <p14:creationId xmlns:p14="http://schemas.microsoft.com/office/powerpoint/2010/main" val="4774347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79571" y="349765"/>
            <a:ext cx="8774229" cy="752520"/>
          </a:xfrm>
        </p:spPr>
        <p:txBody>
          <a:bodyPr>
            <a:normAutofit fontScale="90000"/>
          </a:bodyPr>
          <a:lstStyle/>
          <a:p>
            <a:pPr algn="ctr"/>
            <a:r>
              <a:rPr lang="fr-FR" sz="3200" b="1" dirty="0">
                <a:latin typeface="Candara" panose="020E0502030303020204" pitchFamily="34" charset="0"/>
              </a:rPr>
              <a:t>7.Schéma conceptuel pour l’élaboration du PND Burundi révisé et de son PAP 2023-2027 (suite)</a:t>
            </a:r>
          </a:p>
        </p:txBody>
      </p:sp>
      <p:sp>
        <p:nvSpPr>
          <p:cNvPr id="3" name="Espace réservé du contenu 2"/>
          <p:cNvSpPr>
            <a:spLocks noGrp="1"/>
          </p:cNvSpPr>
          <p:nvPr>
            <p:ph idx="1"/>
          </p:nvPr>
        </p:nvSpPr>
        <p:spPr>
          <a:xfrm>
            <a:off x="673872" y="1596935"/>
            <a:ext cx="11155575" cy="4515107"/>
          </a:xfrm>
        </p:spPr>
        <p:txBody>
          <a:bodyPr>
            <a:normAutofit fontScale="92500" lnSpcReduction="10000"/>
          </a:bodyPr>
          <a:lstStyle/>
          <a:p>
            <a:pPr algn="just"/>
            <a:endParaRPr lang="fr-FR" dirty="0"/>
          </a:p>
          <a:p>
            <a:pPr algn="just">
              <a:buFont typeface="Arial" panose="020B0604020202020204" pitchFamily="34" charset="0"/>
              <a:buChar char="•"/>
            </a:pPr>
            <a:r>
              <a:rPr lang="fr-FR" sz="2600" dirty="0">
                <a:latin typeface="Candara" panose="020E0502030303020204" pitchFamily="34" charset="0"/>
              </a:rPr>
              <a:t>3 Enjeux</a:t>
            </a:r>
          </a:p>
          <a:p>
            <a:pPr algn="just">
              <a:buFont typeface="Arial" panose="020B0604020202020204" pitchFamily="34" charset="0"/>
              <a:buChar char="•"/>
            </a:pPr>
            <a:r>
              <a:rPr lang="fr-FR" sz="2600" dirty="0">
                <a:latin typeface="Candara" panose="020E0502030303020204" pitchFamily="34" charset="0"/>
              </a:rPr>
              <a:t>5 Piliers</a:t>
            </a:r>
          </a:p>
          <a:p>
            <a:pPr algn="just">
              <a:buFont typeface="Arial" panose="020B0604020202020204" pitchFamily="34" charset="0"/>
              <a:buChar char="•"/>
            </a:pPr>
            <a:r>
              <a:rPr lang="fr-FR" sz="2600" dirty="0">
                <a:latin typeface="Candara" panose="020E0502030303020204" pitchFamily="34" charset="0"/>
              </a:rPr>
              <a:t>5 axes stratégiques</a:t>
            </a:r>
          </a:p>
          <a:p>
            <a:pPr algn="just">
              <a:buFont typeface="Arial" panose="020B0604020202020204" pitchFamily="34" charset="0"/>
              <a:buChar char="•"/>
            </a:pPr>
            <a:r>
              <a:rPr lang="fr-FR" sz="2600" dirty="0">
                <a:latin typeface="Candara" panose="020E0502030303020204" pitchFamily="34" charset="0"/>
              </a:rPr>
              <a:t>18 programmes prioritaires dont 15 ayant été proposés comme prioritaires par le Chef de l’Etat lors de la </a:t>
            </a:r>
            <a:r>
              <a:rPr lang="fr-FR" sz="2600" dirty="0" smtClean="0">
                <a:latin typeface="Candara" panose="020E0502030303020204" pitchFamily="34" charset="0"/>
              </a:rPr>
              <a:t>retraite </a:t>
            </a:r>
            <a:r>
              <a:rPr lang="fr-FR" sz="2600" dirty="0">
                <a:latin typeface="Candara" panose="020E0502030303020204" pitchFamily="34" charset="0"/>
              </a:rPr>
              <a:t>d’Avril 2023 à Gitega. Les 3 autres résultent des discussions avec les sectoriels surtout pour les secteurs du Pilier 1 lié à l’amélioration de la gouvernance, paix et sécurité;</a:t>
            </a:r>
          </a:p>
          <a:p>
            <a:pPr algn="just">
              <a:buFont typeface="Arial" panose="020B0604020202020204" pitchFamily="34" charset="0"/>
              <a:buChar char="•"/>
            </a:pPr>
            <a:r>
              <a:rPr lang="fr-FR" sz="2600" dirty="0">
                <a:latin typeface="Candara" panose="020E0502030303020204" pitchFamily="34" charset="0"/>
              </a:rPr>
              <a:t>69 projets</a:t>
            </a:r>
          </a:p>
          <a:p>
            <a:pPr algn="just">
              <a:buFont typeface="Arial" panose="020B0604020202020204" pitchFamily="34" charset="0"/>
              <a:buChar char="•"/>
            </a:pPr>
            <a:r>
              <a:rPr lang="fr-FR" sz="2600" dirty="0">
                <a:latin typeface="Candara" panose="020E0502030303020204" pitchFamily="34" charset="0"/>
              </a:rPr>
              <a:t>9 indicateurs d’impact et 102 indicateurs d’effets définis dans cette vision sont intégrés dans le PAP 2023-2027 dans le but d’évaluer progressivement l’état de mise en œuvre du PND </a:t>
            </a:r>
            <a:r>
              <a:rPr lang="fr-FR" sz="2600" dirty="0" smtClean="0">
                <a:latin typeface="Candara" panose="020E0502030303020204" pitchFamily="34" charset="0"/>
              </a:rPr>
              <a:t>2018-2027 révisé.</a:t>
            </a:r>
            <a:endParaRPr lang="fr-FR" sz="2600" dirty="0">
              <a:latin typeface="Candara" panose="020E0502030303020204" pitchFamily="34" charset="0"/>
            </a:endParaRPr>
          </a:p>
        </p:txBody>
      </p:sp>
      <p:sp>
        <p:nvSpPr>
          <p:cNvPr id="5" name="Espace réservé du numéro de diapositive 4"/>
          <p:cNvSpPr>
            <a:spLocks noGrp="1"/>
          </p:cNvSpPr>
          <p:nvPr>
            <p:ph type="sldNum" sz="quarter" idx="12"/>
          </p:nvPr>
        </p:nvSpPr>
        <p:spPr/>
        <p:txBody>
          <a:bodyPr/>
          <a:lstStyle/>
          <a:p>
            <a:fld id="{46DDCA54-58DD-4FBC-88BA-D8B574B21CEC}" type="slidenum">
              <a:rPr lang="en-US" smtClean="0"/>
              <a:t>13</a:t>
            </a:fld>
            <a:endParaRPr lang="en-US"/>
          </a:p>
        </p:txBody>
      </p:sp>
    </p:spTree>
    <p:extLst>
      <p:ext uri="{BB962C8B-B14F-4D97-AF65-F5344CB8AC3E}">
        <p14:creationId xmlns:p14="http://schemas.microsoft.com/office/powerpoint/2010/main" val="3552608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67037" y="123548"/>
            <a:ext cx="5536191" cy="1171852"/>
          </a:xfrm>
        </p:spPr>
        <p:txBody>
          <a:bodyPr>
            <a:normAutofit/>
          </a:bodyPr>
          <a:lstStyle/>
          <a:p>
            <a:pPr algn="ctr"/>
            <a:r>
              <a:rPr lang="fr-FR" sz="2800" cap="none" dirty="0" smtClean="0">
                <a:solidFill>
                  <a:srgbClr val="0099CC"/>
                </a:solidFill>
              </a:rPr>
              <a:t>          </a:t>
            </a:r>
            <a:r>
              <a:rPr lang="fr-FR" sz="2800" b="1" cap="none" dirty="0" smtClean="0">
                <a:latin typeface="Candara" panose="020E0502030303020204" pitchFamily="34" charset="0"/>
              </a:rPr>
              <a:t>8.BUDGET </a:t>
            </a:r>
            <a:r>
              <a:rPr lang="fr-FR" sz="2800" b="1" cap="none" dirty="0">
                <a:latin typeface="Candara" panose="020E0502030303020204" pitchFamily="34" charset="0"/>
              </a:rPr>
              <a:t>PAR  PILIER</a:t>
            </a:r>
          </a:p>
        </p:txBody>
      </p:sp>
      <p:sp>
        <p:nvSpPr>
          <p:cNvPr id="5" name="Espace réservé du numéro de diapositive 4"/>
          <p:cNvSpPr>
            <a:spLocks noGrp="1"/>
          </p:cNvSpPr>
          <p:nvPr>
            <p:ph type="sldNum" sz="quarter" idx="12"/>
          </p:nvPr>
        </p:nvSpPr>
        <p:spPr/>
        <p:txBody>
          <a:bodyPr/>
          <a:lstStyle/>
          <a:p>
            <a:fld id="{46DDCA54-58DD-4FBC-88BA-D8B574B21CEC}" type="slidenum">
              <a:rPr lang="en-US" smtClean="0"/>
              <a:t>14</a:t>
            </a:fld>
            <a:endParaRPr lang="en-US"/>
          </a:p>
        </p:txBody>
      </p:sp>
      <p:pic>
        <p:nvPicPr>
          <p:cNvPr id="8" name="Espace réservé du contenu 7"/>
          <p:cNvPicPr>
            <a:picLocks noGrp="1" noChangeAspect="1"/>
          </p:cNvPicPr>
          <p:nvPr>
            <p:ph idx="1"/>
          </p:nvPr>
        </p:nvPicPr>
        <p:blipFill>
          <a:blip r:embed="rId2"/>
          <a:stretch>
            <a:fillRect/>
          </a:stretch>
        </p:blipFill>
        <p:spPr>
          <a:xfrm>
            <a:off x="108857" y="2210418"/>
            <a:ext cx="12006943" cy="3916391"/>
          </a:xfrm>
          <a:prstGeom prst="rect">
            <a:avLst/>
          </a:prstGeom>
        </p:spPr>
      </p:pic>
    </p:spTree>
    <p:extLst>
      <p:ext uri="{BB962C8B-B14F-4D97-AF65-F5344CB8AC3E}">
        <p14:creationId xmlns:p14="http://schemas.microsoft.com/office/powerpoint/2010/main" val="38202478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87902" y="585216"/>
            <a:ext cx="4251297" cy="1047641"/>
          </a:xfrm>
        </p:spPr>
        <p:txBody>
          <a:bodyPr>
            <a:normAutofit/>
          </a:bodyPr>
          <a:lstStyle/>
          <a:p>
            <a:pPr algn="ctr"/>
            <a:r>
              <a:rPr lang="fr-FR" sz="4000" b="1" dirty="0" smtClean="0">
                <a:latin typeface="Candara" panose="020E0502030303020204" pitchFamily="34" charset="0"/>
              </a:rPr>
              <a:t>CONCLUSION</a:t>
            </a:r>
            <a:r>
              <a:rPr lang="fr-FR" sz="2800" dirty="0" smtClean="0">
                <a:latin typeface="Candara" panose="020E0502030303020204" pitchFamily="34" charset="0"/>
              </a:rPr>
              <a:t> </a:t>
            </a:r>
            <a:endParaRPr lang="fr-FR" sz="2800" dirty="0">
              <a:latin typeface="Candara" panose="020E0502030303020204" pitchFamily="34" charset="0"/>
            </a:endParaRPr>
          </a:p>
        </p:txBody>
      </p:sp>
      <p:sp>
        <p:nvSpPr>
          <p:cNvPr id="3" name="Espace réservé du contenu 2"/>
          <p:cNvSpPr>
            <a:spLocks noGrp="1"/>
          </p:cNvSpPr>
          <p:nvPr>
            <p:ph idx="1"/>
          </p:nvPr>
        </p:nvSpPr>
        <p:spPr>
          <a:xfrm>
            <a:off x="152400" y="2068286"/>
            <a:ext cx="11887200" cy="4034132"/>
          </a:xfrm>
        </p:spPr>
        <p:txBody>
          <a:bodyPr>
            <a:normAutofit fontScale="77500" lnSpcReduction="20000"/>
          </a:bodyPr>
          <a:lstStyle/>
          <a:p>
            <a:pPr algn="just"/>
            <a:r>
              <a:rPr lang="fr-FR" dirty="0">
                <a:latin typeface="Candara" panose="020E0502030303020204" pitchFamily="34" charset="0"/>
              </a:rPr>
              <a:t>L’atteinte de tous les objectifs du PND révisé doit passer par la poursuite de la mobilisation de tout citoyen burundais à faire sienne la Vision en </a:t>
            </a:r>
            <a:r>
              <a:rPr lang="fr-FR" dirty="0" smtClean="0">
                <a:latin typeface="Candara" panose="020E0502030303020204" pitchFamily="34" charset="0"/>
              </a:rPr>
              <a:t>apprenant </a:t>
            </a:r>
            <a:r>
              <a:rPr lang="fr-FR" dirty="0">
                <a:latin typeface="Candara" panose="020E0502030303020204" pitchFamily="34" charset="0"/>
              </a:rPr>
              <a:t>à voler de ses propres ailes et en prenant de la peine d’innover </a:t>
            </a:r>
            <a:r>
              <a:rPr lang="fr-FR" dirty="0" smtClean="0">
                <a:latin typeface="Candara" panose="020E0502030303020204" pitchFamily="34" charset="0"/>
              </a:rPr>
              <a:t>pour </a:t>
            </a:r>
            <a:r>
              <a:rPr lang="fr-FR" dirty="0">
                <a:latin typeface="Candara" panose="020E0502030303020204" pitchFamily="34" charset="0"/>
              </a:rPr>
              <a:t>que chaque bouche ait à manger et </a:t>
            </a:r>
            <a:r>
              <a:rPr lang="fr-FR" dirty="0" smtClean="0">
                <a:latin typeface="Candara" panose="020E0502030303020204" pitchFamily="34" charset="0"/>
              </a:rPr>
              <a:t>que chaque </a:t>
            </a:r>
            <a:r>
              <a:rPr lang="fr-FR" dirty="0">
                <a:latin typeface="Candara" panose="020E0502030303020204" pitchFamily="34" charset="0"/>
              </a:rPr>
              <a:t>poche ait de l’argent</a:t>
            </a:r>
            <a:r>
              <a:rPr lang="fr-FR" dirty="0" smtClean="0">
                <a:latin typeface="Candara" panose="020E0502030303020204" pitchFamily="34" charset="0"/>
              </a:rPr>
              <a:t>.</a:t>
            </a:r>
          </a:p>
          <a:p>
            <a:pPr algn="just"/>
            <a:r>
              <a:rPr lang="fr-FR" dirty="0">
                <a:latin typeface="Candara" panose="020E0502030303020204" pitchFamily="34" charset="0"/>
              </a:rPr>
              <a:t>En outre, la mise en œuvre de ces objectifs sera </a:t>
            </a:r>
            <a:r>
              <a:rPr lang="fr-FR" dirty="0" smtClean="0">
                <a:latin typeface="Candara" panose="020E0502030303020204" pitchFamily="34" charset="0"/>
              </a:rPr>
              <a:t>assurée à </a:t>
            </a:r>
            <a:r>
              <a:rPr lang="fr-FR" dirty="0">
                <a:latin typeface="Candara" panose="020E0502030303020204" pitchFamily="34" charset="0"/>
              </a:rPr>
              <a:t>travers des partenariats mutuellement </a:t>
            </a:r>
            <a:r>
              <a:rPr lang="fr-FR" dirty="0" smtClean="0">
                <a:latin typeface="Candara" panose="020E0502030303020204" pitchFamily="34" charset="0"/>
              </a:rPr>
              <a:t>bénéfiques </a:t>
            </a:r>
            <a:r>
              <a:rPr lang="fr-FR" dirty="0">
                <a:latin typeface="Candara" panose="020E0502030303020204" pitchFamily="34" charset="0"/>
              </a:rPr>
              <a:t>entre le Gouvernement et ses partenaires bilatéraux et </a:t>
            </a:r>
            <a:r>
              <a:rPr lang="fr-FR" dirty="0" smtClean="0">
                <a:latin typeface="Candara" panose="020E0502030303020204" pitchFamily="34" charset="0"/>
              </a:rPr>
              <a:t>multilatéraux ainsi que des </a:t>
            </a:r>
            <a:r>
              <a:rPr lang="fr-FR" smtClean="0">
                <a:latin typeface="Candara" panose="020E0502030303020204" pitchFamily="34" charset="0"/>
              </a:rPr>
              <a:t>investisseurs privés.</a:t>
            </a:r>
            <a:endParaRPr lang="fr-FR" dirty="0">
              <a:latin typeface="Candara" panose="020E0502030303020204" pitchFamily="34" charset="0"/>
            </a:endParaRPr>
          </a:p>
          <a:p>
            <a:pPr algn="just"/>
            <a:r>
              <a:rPr lang="fr-FR" dirty="0">
                <a:latin typeface="Candara" panose="020E0502030303020204" pitchFamily="34" charset="0"/>
              </a:rPr>
              <a:t>En somme, les besoins exprimés à travers le PND révisé montrent la prépondérance respective des secteurs concernés par le renforcement de la gouvernance « Engagement de l’Etat » et les secteurs porteurs de croissance « Efficacité économique ». </a:t>
            </a:r>
            <a:endParaRPr lang="fr-FR" dirty="0" smtClean="0">
              <a:latin typeface="Candara" panose="020E0502030303020204" pitchFamily="34" charset="0"/>
            </a:endParaRPr>
          </a:p>
          <a:p>
            <a:pPr algn="just"/>
            <a:r>
              <a:rPr lang="fr-FR" dirty="0" smtClean="0">
                <a:latin typeface="Candara" panose="020E0502030303020204" pitchFamily="34" charset="0"/>
              </a:rPr>
              <a:t>Ceci </a:t>
            </a:r>
            <a:r>
              <a:rPr lang="fr-FR" dirty="0">
                <a:latin typeface="Candara" panose="020E0502030303020204" pitchFamily="34" charset="0"/>
              </a:rPr>
              <a:t>traduit l’impératif du renforcement de la bonne gouvernance, dans un premier temps, sur toutes les dimensions institutionnelles et administratives permettant par la suite un meilleur encadrement des secteurs porteurs de croissance en vue de s’assurer du bon chemin vers l’atteinte de l’émergence projetée en 2040 au moyen de la transformation structurelle de l’économie. </a:t>
            </a:r>
            <a:endParaRPr lang="fr-FR" b="1" dirty="0">
              <a:latin typeface="Candara" panose="020E0502030303020204" pitchFamily="34" charset="0"/>
            </a:endParaRPr>
          </a:p>
          <a:p>
            <a:endParaRPr lang="fr-FR" dirty="0"/>
          </a:p>
          <a:p>
            <a:endParaRPr lang="fr-FR" dirty="0"/>
          </a:p>
        </p:txBody>
      </p:sp>
      <p:sp>
        <p:nvSpPr>
          <p:cNvPr id="5" name="Espace réservé du numéro de diapositive 4"/>
          <p:cNvSpPr>
            <a:spLocks noGrp="1"/>
          </p:cNvSpPr>
          <p:nvPr>
            <p:ph type="sldNum" sz="quarter" idx="12"/>
          </p:nvPr>
        </p:nvSpPr>
        <p:spPr/>
        <p:txBody>
          <a:bodyPr/>
          <a:lstStyle/>
          <a:p>
            <a:fld id="{46DDCA54-58DD-4FBC-88BA-D8B574B21CEC}" type="slidenum">
              <a:rPr lang="en-US" smtClean="0"/>
              <a:t>15</a:t>
            </a:fld>
            <a:endParaRPr lang="en-US"/>
          </a:p>
        </p:txBody>
      </p:sp>
    </p:spTree>
    <p:extLst>
      <p:ext uri="{BB962C8B-B14F-4D97-AF65-F5344CB8AC3E}">
        <p14:creationId xmlns:p14="http://schemas.microsoft.com/office/powerpoint/2010/main" val="41649136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a:solidFill>
                <a:schemeClr val="accent6">
                  <a:lumMod val="50000"/>
                </a:schemeClr>
              </a:solidFill>
              <a:latin typeface="Comic Sans MS" panose="030F0702030302020204" pitchFamily="66" charset="0"/>
            </a:endParaRPr>
          </a:p>
          <a:p>
            <a:pPr marL="0" indent="0" algn="ctr">
              <a:buNone/>
            </a:pPr>
            <a:r>
              <a:rPr lang="fr-FR" sz="6600" dirty="0">
                <a:solidFill>
                  <a:schemeClr val="accent6">
                    <a:lumMod val="50000"/>
                  </a:schemeClr>
                </a:solidFill>
                <a:latin typeface="Comic Sans MS" panose="030F0702030302020204" pitchFamily="66" charset="0"/>
              </a:rPr>
              <a:t>Merci pour Votre Aimable Attention!</a:t>
            </a:r>
          </a:p>
        </p:txBody>
      </p:sp>
      <p:sp>
        <p:nvSpPr>
          <p:cNvPr id="4" name="Espace réservé du numéro de diapositive 3"/>
          <p:cNvSpPr>
            <a:spLocks noGrp="1"/>
          </p:cNvSpPr>
          <p:nvPr>
            <p:ph type="sldNum" sz="quarter" idx="12"/>
          </p:nvPr>
        </p:nvSpPr>
        <p:spPr/>
        <p:txBody>
          <a:bodyPr/>
          <a:lstStyle/>
          <a:p>
            <a:fld id="{73536A68-C23E-4F47-925F-79F98391A956}" type="slidenum">
              <a:rPr lang="fr-FR" smtClean="0"/>
              <a:t>16</a:t>
            </a:fld>
            <a:endParaRPr lang="fr-FR"/>
          </a:p>
        </p:txBody>
      </p:sp>
    </p:spTree>
    <p:extLst>
      <p:ext uri="{BB962C8B-B14F-4D97-AF65-F5344CB8AC3E}">
        <p14:creationId xmlns:p14="http://schemas.microsoft.com/office/powerpoint/2010/main" val="2103043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3091430" y="1015923"/>
            <a:ext cx="8757269" cy="4963886"/>
          </a:xfrm>
          <a:ln w="19050">
            <a:noFill/>
          </a:ln>
        </p:spPr>
        <p:txBody>
          <a:bodyPr>
            <a:normAutofit fontScale="92500" lnSpcReduction="10000"/>
          </a:bodyPr>
          <a:lstStyle/>
          <a:p>
            <a:pPr marL="0" lvl="1" indent="0" algn="just">
              <a:spcBef>
                <a:spcPts val="1000"/>
              </a:spcBef>
              <a:buNone/>
            </a:pPr>
            <a:r>
              <a:rPr lang="fr-FR" b="1" dirty="0">
                <a:latin typeface="Candara" panose="020E0502030303020204" pitchFamily="34" charset="0"/>
              </a:rPr>
              <a:t>0. </a:t>
            </a:r>
            <a:r>
              <a:rPr lang="fr-FR" b="1" dirty="0" smtClean="0">
                <a:latin typeface="Candara" panose="020E0502030303020204" pitchFamily="34" charset="0"/>
              </a:rPr>
              <a:t>Introduction</a:t>
            </a:r>
            <a:endParaRPr lang="fr-FR" b="1" dirty="0">
              <a:latin typeface="Candara" panose="020E0502030303020204" pitchFamily="34" charset="0"/>
            </a:endParaRPr>
          </a:p>
          <a:p>
            <a:pPr marL="355600" lvl="1" indent="-355600" algn="just">
              <a:spcBef>
                <a:spcPts val="1000"/>
              </a:spcBef>
              <a:buNone/>
            </a:pPr>
            <a:r>
              <a:rPr lang="fr-FR" b="1" dirty="0">
                <a:latin typeface="Candara" panose="020E0502030303020204" pitchFamily="34" charset="0"/>
              </a:rPr>
              <a:t>1. Enjeux  de la vision « Burundi Pays Emergent en 2040 et Pays Développé en 2060 »</a:t>
            </a:r>
          </a:p>
          <a:p>
            <a:pPr marL="355600" lvl="1" indent="-355600" algn="just">
              <a:spcBef>
                <a:spcPts val="1000"/>
              </a:spcBef>
              <a:buNone/>
            </a:pPr>
            <a:r>
              <a:rPr lang="fr-FR" b="1" dirty="0">
                <a:latin typeface="Candara" panose="020E0502030303020204" pitchFamily="34" charset="0"/>
              </a:rPr>
              <a:t>2. Piliers, objectifs stratégiques et cibles de l’Emergence</a:t>
            </a:r>
          </a:p>
          <a:p>
            <a:pPr marL="355600" lvl="1" indent="-355600" algn="just">
              <a:spcBef>
                <a:spcPts val="1000"/>
              </a:spcBef>
              <a:buNone/>
            </a:pPr>
            <a:r>
              <a:rPr lang="fr-FR" b="1" dirty="0">
                <a:latin typeface="Candara" panose="020E0502030303020204" pitchFamily="34" charset="0"/>
              </a:rPr>
              <a:t>3. Objectifs stratégiques de la vision </a:t>
            </a:r>
          </a:p>
          <a:p>
            <a:pPr marL="355600" lvl="1" indent="-355600" algn="just">
              <a:spcBef>
                <a:spcPts val="1000"/>
              </a:spcBef>
              <a:buNone/>
            </a:pPr>
            <a:r>
              <a:rPr lang="fr-FR" b="1" dirty="0">
                <a:latin typeface="Candara" panose="020E0502030303020204" pitchFamily="34" charset="0"/>
              </a:rPr>
              <a:t>4. Indicateurs et cibles pour la finalité de la vision</a:t>
            </a:r>
          </a:p>
          <a:p>
            <a:pPr marL="355600" lvl="1" indent="-355600" algn="just">
              <a:spcBef>
                <a:spcPts val="1000"/>
              </a:spcBef>
              <a:buNone/>
            </a:pPr>
            <a:r>
              <a:rPr lang="fr-FR" b="1" dirty="0">
                <a:latin typeface="Candara" panose="020E0502030303020204" pitchFamily="34" charset="0"/>
              </a:rPr>
              <a:t>5. Objectif global du PND révise</a:t>
            </a:r>
          </a:p>
          <a:p>
            <a:pPr marL="355600" lvl="1" indent="-355600" algn="just">
              <a:spcBef>
                <a:spcPts val="1000"/>
              </a:spcBef>
              <a:buNone/>
            </a:pPr>
            <a:r>
              <a:rPr lang="fr-FR" b="1" dirty="0">
                <a:latin typeface="Candara" panose="020E0502030303020204" pitchFamily="34" charset="0"/>
              </a:rPr>
              <a:t>6</a:t>
            </a:r>
            <a:r>
              <a:rPr lang="fr-FR" b="1" dirty="0" smtClean="0">
                <a:latin typeface="Candara" panose="020E0502030303020204" pitchFamily="34" charset="0"/>
              </a:rPr>
              <a:t>.	Axes </a:t>
            </a:r>
            <a:r>
              <a:rPr lang="fr-FR" b="1" dirty="0">
                <a:latin typeface="Candara" panose="020E0502030303020204" pitchFamily="34" charset="0"/>
              </a:rPr>
              <a:t>stratégiques du PND révisé en cohérence avec les 5 piliers de la Vision</a:t>
            </a:r>
          </a:p>
          <a:p>
            <a:pPr marL="355600" lvl="1" indent="-355600" algn="just">
              <a:spcBef>
                <a:spcPts val="1000"/>
              </a:spcBef>
              <a:buNone/>
            </a:pPr>
            <a:r>
              <a:rPr lang="fr-FR" b="1" dirty="0">
                <a:latin typeface="Candara" panose="020E0502030303020204" pitchFamily="34" charset="0"/>
              </a:rPr>
              <a:t>7. Schéma conceptuel pour l’élaboration du PND Burundi révisé et de son   PAP 2023-2027 </a:t>
            </a:r>
          </a:p>
          <a:p>
            <a:pPr marL="355600" lvl="1" indent="-355600" algn="just">
              <a:spcBef>
                <a:spcPts val="1000"/>
              </a:spcBef>
              <a:buNone/>
            </a:pPr>
            <a:r>
              <a:rPr lang="fr-FR" b="1" dirty="0">
                <a:latin typeface="Candara" panose="020E0502030303020204" pitchFamily="34" charset="0"/>
              </a:rPr>
              <a:t>8. Budget par pilier</a:t>
            </a:r>
          </a:p>
          <a:p>
            <a:pPr marL="355600" lvl="1" indent="-355600" algn="just">
              <a:spcBef>
                <a:spcPts val="1000"/>
              </a:spcBef>
              <a:buNone/>
            </a:pPr>
            <a:r>
              <a:rPr lang="fr-FR" b="1" dirty="0">
                <a:latin typeface="Candara" panose="020E0502030303020204" pitchFamily="34" charset="0"/>
              </a:rPr>
              <a:t>9. Conclusion</a:t>
            </a:r>
          </a:p>
        </p:txBody>
      </p:sp>
      <p:sp>
        <p:nvSpPr>
          <p:cNvPr id="3" name="Rectangle 2"/>
          <p:cNvSpPr/>
          <p:nvPr/>
        </p:nvSpPr>
        <p:spPr>
          <a:xfrm>
            <a:off x="4155262" y="1"/>
            <a:ext cx="4074338" cy="90351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PLAN DE PRESENTATION</a:t>
            </a:r>
            <a:endParaRPr lang="en-US" sz="2800" b="1" dirty="0">
              <a:solidFill>
                <a:schemeClr val="tx1"/>
              </a:solidFill>
            </a:endParaRPr>
          </a:p>
        </p:txBody>
      </p:sp>
    </p:spTree>
    <p:extLst>
      <p:ext uri="{BB962C8B-B14F-4D97-AF65-F5344CB8AC3E}">
        <p14:creationId xmlns:p14="http://schemas.microsoft.com/office/powerpoint/2010/main" val="1363020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5">
                                            <p:txEl>
                                              <p:pRg st="0" end="0"/>
                                            </p:txEl>
                                          </p:spTgt>
                                        </p:tgtEl>
                                        <p:attrNameLst>
                                          <p:attrName>style.fontWeight</p:attrName>
                                        </p:attrNameLst>
                                      </p:cBhvr>
                                      <p:to>
                                        <p:strVal val="bold"/>
                                      </p:to>
                                    </p:set>
                                  </p:childTnLst>
                                </p:cTn>
                              </p:par>
                              <p:par>
                                <p:cTn id="7" presetID="15" presetClass="emph" presetSubtype="0" grpId="0" nodeType="withEffect">
                                  <p:stCondLst>
                                    <p:cond delay="0"/>
                                  </p:stCondLst>
                                  <p:iterate type="lt">
                                    <p:tmAbs val="25"/>
                                  </p:iterate>
                                  <p:childTnLst>
                                    <p:set>
                                      <p:cBhvr override="childStyle">
                                        <p:cTn id="8" dur="indefinite"/>
                                        <p:tgtEl>
                                          <p:spTgt spid="5">
                                            <p:txEl>
                                              <p:pRg st="1" end="1"/>
                                            </p:txEl>
                                          </p:spTgt>
                                        </p:tgtEl>
                                        <p:attrNameLst>
                                          <p:attrName>style.fontWeight</p:attrName>
                                        </p:attrNameLst>
                                      </p:cBhvr>
                                      <p:to>
                                        <p:strVal val="bold"/>
                                      </p:to>
                                    </p:set>
                                  </p:childTnLst>
                                </p:cTn>
                              </p:par>
                              <p:par>
                                <p:cTn id="9" presetID="15" presetClass="emph" presetSubtype="0" grpId="0" nodeType="withEffect">
                                  <p:stCondLst>
                                    <p:cond delay="0"/>
                                  </p:stCondLst>
                                  <p:iterate type="lt">
                                    <p:tmAbs val="25"/>
                                  </p:iterate>
                                  <p:childTnLst>
                                    <p:set>
                                      <p:cBhvr override="childStyle">
                                        <p:cTn id="10" dur="indefinite"/>
                                        <p:tgtEl>
                                          <p:spTgt spid="5">
                                            <p:txEl>
                                              <p:pRg st="2" end="2"/>
                                            </p:txEl>
                                          </p:spTgt>
                                        </p:tgtEl>
                                        <p:attrNameLst>
                                          <p:attrName>style.fontWeight</p:attrName>
                                        </p:attrNameLst>
                                      </p:cBhvr>
                                      <p:to>
                                        <p:strVal val="bold"/>
                                      </p:to>
                                    </p:set>
                                  </p:childTnLst>
                                </p:cTn>
                              </p:par>
                              <p:par>
                                <p:cTn id="11" presetID="15" presetClass="emph" presetSubtype="0" grpId="0" nodeType="withEffect">
                                  <p:stCondLst>
                                    <p:cond delay="0"/>
                                  </p:stCondLst>
                                  <p:iterate type="lt">
                                    <p:tmAbs val="25"/>
                                  </p:iterate>
                                  <p:childTnLst>
                                    <p:set>
                                      <p:cBhvr override="childStyle">
                                        <p:cTn id="12" dur="indefinite"/>
                                        <p:tgtEl>
                                          <p:spTgt spid="5">
                                            <p:txEl>
                                              <p:pRg st="3" end="3"/>
                                            </p:txEl>
                                          </p:spTgt>
                                        </p:tgtEl>
                                        <p:attrNameLst>
                                          <p:attrName>style.fontWeight</p:attrName>
                                        </p:attrNameLst>
                                      </p:cBhvr>
                                      <p:to>
                                        <p:strVal val="bold"/>
                                      </p:to>
                                    </p:set>
                                  </p:childTnLst>
                                </p:cTn>
                              </p:par>
                              <p:par>
                                <p:cTn id="13" presetID="15" presetClass="emph" presetSubtype="0" grpId="0" nodeType="withEffect">
                                  <p:stCondLst>
                                    <p:cond delay="0"/>
                                  </p:stCondLst>
                                  <p:iterate type="lt">
                                    <p:tmAbs val="25"/>
                                  </p:iterate>
                                  <p:childTnLst>
                                    <p:set>
                                      <p:cBhvr override="childStyle">
                                        <p:cTn id="14" dur="indefinite"/>
                                        <p:tgtEl>
                                          <p:spTgt spid="5">
                                            <p:txEl>
                                              <p:pRg st="4" end="4"/>
                                            </p:txEl>
                                          </p:spTgt>
                                        </p:tgtEl>
                                        <p:attrNameLst>
                                          <p:attrName>style.fontWeight</p:attrName>
                                        </p:attrNameLst>
                                      </p:cBhvr>
                                      <p:to>
                                        <p:strVal val="bold"/>
                                      </p:to>
                                    </p:set>
                                  </p:childTnLst>
                                </p:cTn>
                              </p:par>
                              <p:par>
                                <p:cTn id="15" presetID="15" presetClass="emph" presetSubtype="0" grpId="0" nodeType="withEffect">
                                  <p:stCondLst>
                                    <p:cond delay="0"/>
                                  </p:stCondLst>
                                  <p:iterate type="lt">
                                    <p:tmAbs val="25"/>
                                  </p:iterate>
                                  <p:childTnLst>
                                    <p:set>
                                      <p:cBhvr override="childStyle">
                                        <p:cTn id="16" dur="indefinite"/>
                                        <p:tgtEl>
                                          <p:spTgt spid="5">
                                            <p:txEl>
                                              <p:pRg st="5" end="5"/>
                                            </p:txEl>
                                          </p:spTgt>
                                        </p:tgtEl>
                                        <p:attrNameLst>
                                          <p:attrName>style.fontWeight</p:attrName>
                                        </p:attrNameLst>
                                      </p:cBhvr>
                                      <p:to>
                                        <p:strVal val="bold"/>
                                      </p:to>
                                    </p:set>
                                  </p:childTnLst>
                                </p:cTn>
                              </p:par>
                              <p:par>
                                <p:cTn id="17" presetID="15" presetClass="emph" presetSubtype="0" grpId="0" nodeType="withEffect">
                                  <p:stCondLst>
                                    <p:cond delay="0"/>
                                  </p:stCondLst>
                                  <p:iterate type="lt">
                                    <p:tmAbs val="25"/>
                                  </p:iterate>
                                  <p:childTnLst>
                                    <p:set>
                                      <p:cBhvr override="childStyle">
                                        <p:cTn id="18" dur="indefinite"/>
                                        <p:tgtEl>
                                          <p:spTgt spid="5">
                                            <p:txEl>
                                              <p:pRg st="6" end="6"/>
                                            </p:txEl>
                                          </p:spTgt>
                                        </p:tgtEl>
                                        <p:attrNameLst>
                                          <p:attrName>style.fontWeight</p:attrName>
                                        </p:attrNameLst>
                                      </p:cBhvr>
                                      <p:to>
                                        <p:strVal val="bold"/>
                                      </p:to>
                                    </p:set>
                                  </p:childTnLst>
                                </p:cTn>
                              </p:par>
                              <p:par>
                                <p:cTn id="19" presetID="15" presetClass="emph" presetSubtype="0" grpId="0" nodeType="withEffect">
                                  <p:stCondLst>
                                    <p:cond delay="0"/>
                                  </p:stCondLst>
                                  <p:iterate type="lt">
                                    <p:tmAbs val="25"/>
                                  </p:iterate>
                                  <p:childTnLst>
                                    <p:set>
                                      <p:cBhvr override="childStyle">
                                        <p:cTn id="20" dur="indefinite"/>
                                        <p:tgtEl>
                                          <p:spTgt spid="5">
                                            <p:txEl>
                                              <p:pRg st="7" end="7"/>
                                            </p:txEl>
                                          </p:spTgt>
                                        </p:tgtEl>
                                        <p:attrNameLst>
                                          <p:attrName>style.fontWeight</p:attrName>
                                        </p:attrNameLst>
                                      </p:cBhvr>
                                      <p:to>
                                        <p:strVal val="bold"/>
                                      </p:to>
                                    </p:set>
                                  </p:childTnLst>
                                </p:cTn>
                              </p:par>
                              <p:par>
                                <p:cTn id="21" presetID="15" presetClass="emph" presetSubtype="0" grpId="0" nodeType="withEffect">
                                  <p:stCondLst>
                                    <p:cond delay="0"/>
                                  </p:stCondLst>
                                  <p:iterate type="lt">
                                    <p:tmAbs val="25"/>
                                  </p:iterate>
                                  <p:childTnLst>
                                    <p:set>
                                      <p:cBhvr override="childStyle">
                                        <p:cTn id="22" dur="indefinite"/>
                                        <p:tgtEl>
                                          <p:spTgt spid="5">
                                            <p:txEl>
                                              <p:pRg st="8" end="8"/>
                                            </p:txEl>
                                          </p:spTgt>
                                        </p:tgtEl>
                                        <p:attrNameLst>
                                          <p:attrName>style.fontWeight</p:attrName>
                                        </p:attrNameLst>
                                      </p:cBhvr>
                                      <p:to>
                                        <p:strVal val="bold"/>
                                      </p:to>
                                    </p:set>
                                  </p:childTnLst>
                                </p:cTn>
                              </p:par>
                              <p:par>
                                <p:cTn id="23" presetID="15" presetClass="emph" presetSubtype="0" grpId="0" nodeType="withEffect">
                                  <p:stCondLst>
                                    <p:cond delay="0"/>
                                  </p:stCondLst>
                                  <p:iterate type="lt">
                                    <p:tmAbs val="25"/>
                                  </p:iterate>
                                  <p:childTnLst>
                                    <p:set>
                                      <p:cBhvr override="childStyle">
                                        <p:cTn id="24" dur="indefinite"/>
                                        <p:tgtEl>
                                          <p:spTgt spid="5">
                                            <p:txEl>
                                              <p:pRg st="9" end="9"/>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4006538570"/>
              </p:ext>
            </p:extLst>
          </p:nvPr>
        </p:nvGraphicFramePr>
        <p:xfrm>
          <a:off x="2999987" y="342900"/>
          <a:ext cx="7508471"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re 1"/>
          <p:cNvSpPr>
            <a:spLocks noGrp="1"/>
          </p:cNvSpPr>
          <p:nvPr>
            <p:ph type="title"/>
          </p:nvPr>
        </p:nvSpPr>
        <p:spPr>
          <a:xfrm>
            <a:off x="4786684" y="0"/>
            <a:ext cx="4585916" cy="685800"/>
          </a:xfrm>
        </p:spPr>
        <p:txBody>
          <a:bodyPr>
            <a:normAutofit/>
          </a:bodyPr>
          <a:lstStyle/>
          <a:p>
            <a:pPr algn="ctr"/>
            <a:r>
              <a:rPr lang="fr-FR" sz="2800" b="1" dirty="0" smtClean="0">
                <a:latin typeface="Candara" panose="020E0502030303020204" pitchFamily="34" charset="0"/>
              </a:rPr>
              <a:t>0.INTRODUCTION</a:t>
            </a:r>
            <a:endParaRPr lang="fr-FR" sz="2800" b="1" dirty="0">
              <a:latin typeface="Candara" panose="020E0502030303020204" pitchFamily="34" charset="0"/>
            </a:endParaRPr>
          </a:p>
        </p:txBody>
      </p:sp>
      <p:graphicFrame>
        <p:nvGraphicFramePr>
          <p:cNvPr id="5" name="Diagramme 4"/>
          <p:cNvGraphicFramePr/>
          <p:nvPr>
            <p:extLst>
              <p:ext uri="{D42A27DB-BD31-4B8C-83A1-F6EECF244321}">
                <p14:modId xmlns:p14="http://schemas.microsoft.com/office/powerpoint/2010/main" val="400827210"/>
              </p:ext>
            </p:extLst>
          </p:nvPr>
        </p:nvGraphicFramePr>
        <p:xfrm>
          <a:off x="1469572" y="4604657"/>
          <a:ext cx="9470572" cy="262345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7058622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348D3-9A1A-D3B7-CFBA-62075BCDC490}"/>
              </a:ext>
            </a:extLst>
          </p:cNvPr>
          <p:cNvSpPr>
            <a:spLocks noGrp="1"/>
          </p:cNvSpPr>
          <p:nvPr>
            <p:ph type="title"/>
          </p:nvPr>
        </p:nvSpPr>
        <p:spPr>
          <a:xfrm>
            <a:off x="2493587" y="203554"/>
            <a:ext cx="8819984" cy="877824"/>
          </a:xfrm>
        </p:spPr>
        <p:txBody>
          <a:bodyPr>
            <a:noAutofit/>
          </a:bodyPr>
          <a:lstStyle/>
          <a:p>
            <a:pPr algn="ctr"/>
            <a:r>
              <a:rPr lang="fr-FR" sz="3200" b="1" dirty="0" smtClean="0">
                <a:latin typeface="Candara" panose="020E0502030303020204" pitchFamily="34" charset="0"/>
              </a:rPr>
              <a:t>1.Enjeux  </a:t>
            </a:r>
            <a:r>
              <a:rPr lang="fr-FR" sz="3200" b="1" dirty="0">
                <a:latin typeface="Candara" panose="020E0502030303020204" pitchFamily="34" charset="0"/>
              </a:rPr>
              <a:t>DE LA VISION BURUND Pays Emergent en 2040 et Pays Développé en 2060</a:t>
            </a:r>
            <a:endParaRPr lang="en-US" sz="3200" dirty="0"/>
          </a:p>
        </p:txBody>
      </p:sp>
      <p:graphicFrame>
        <p:nvGraphicFramePr>
          <p:cNvPr id="8" name="Espace réservé du contenu 6">
            <a:extLst>
              <a:ext uri="{FF2B5EF4-FFF2-40B4-BE49-F238E27FC236}">
                <a16:creationId xmlns:a16="http://schemas.microsoft.com/office/drawing/2014/main" id="{EEDB261D-5B2D-3D5C-D4DB-C6A245262248}"/>
              </a:ext>
            </a:extLst>
          </p:cNvPr>
          <p:cNvGraphicFramePr>
            <a:graphicFrameLocks/>
          </p:cNvGraphicFramePr>
          <p:nvPr>
            <p:extLst>
              <p:ext uri="{D42A27DB-BD31-4B8C-83A1-F6EECF244321}">
                <p14:modId xmlns:p14="http://schemas.microsoft.com/office/powerpoint/2010/main" val="3136746963"/>
              </p:ext>
            </p:extLst>
          </p:nvPr>
        </p:nvGraphicFramePr>
        <p:xfrm>
          <a:off x="261257" y="2124011"/>
          <a:ext cx="11522575" cy="46469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1154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E4E9A-106C-B2E2-5609-FAE362ABFE1D}"/>
              </a:ext>
            </a:extLst>
          </p:cNvPr>
          <p:cNvSpPr>
            <a:spLocks noGrp="1"/>
          </p:cNvSpPr>
          <p:nvPr>
            <p:ph type="title"/>
          </p:nvPr>
        </p:nvSpPr>
        <p:spPr>
          <a:xfrm>
            <a:off x="2751151" y="219411"/>
            <a:ext cx="6114554" cy="734701"/>
          </a:xfrm>
        </p:spPr>
        <p:txBody>
          <a:bodyPr>
            <a:normAutofit/>
          </a:bodyPr>
          <a:lstStyle/>
          <a:p>
            <a:pPr algn="ctr"/>
            <a:r>
              <a:rPr lang="fr-FR" sz="4000" b="1" dirty="0">
                <a:latin typeface="Candara" panose="020E0502030303020204" pitchFamily="34" charset="0"/>
              </a:rPr>
              <a:t>2.Piliers de la vision </a:t>
            </a:r>
            <a:endParaRPr lang="en-US" sz="4000" dirty="0"/>
          </a:p>
        </p:txBody>
      </p:sp>
      <p:pic>
        <p:nvPicPr>
          <p:cNvPr id="4" name="Content Placeholder 3">
            <a:extLst>
              <a:ext uri="{FF2B5EF4-FFF2-40B4-BE49-F238E27FC236}">
                <a16:creationId xmlns:a16="http://schemas.microsoft.com/office/drawing/2014/main" id="{AB69F5EF-A102-B45B-617C-66A227917526}"/>
              </a:ext>
            </a:extLst>
          </p:cNvPr>
          <p:cNvPicPr>
            <a:picLocks noGrp="1" noChangeAspect="1"/>
          </p:cNvPicPr>
          <p:nvPr>
            <p:ph idx="1"/>
          </p:nvPr>
        </p:nvPicPr>
        <p:blipFill>
          <a:blip r:embed="rId2"/>
          <a:stretch>
            <a:fillRect/>
          </a:stretch>
        </p:blipFill>
        <p:spPr>
          <a:xfrm>
            <a:off x="3075640" y="1888246"/>
            <a:ext cx="9040160" cy="4969754"/>
          </a:xfrm>
          <a:prstGeom prst="rect">
            <a:avLst/>
          </a:prstGeom>
        </p:spPr>
      </p:pic>
    </p:spTree>
    <p:extLst>
      <p:ext uri="{BB962C8B-B14F-4D97-AF65-F5344CB8AC3E}">
        <p14:creationId xmlns:p14="http://schemas.microsoft.com/office/powerpoint/2010/main" val="604246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93914" y="235323"/>
            <a:ext cx="8291042" cy="844839"/>
          </a:xfrm>
        </p:spPr>
        <p:txBody>
          <a:bodyPr>
            <a:noAutofit/>
          </a:bodyPr>
          <a:lstStyle/>
          <a:p>
            <a:pPr algn="just"/>
            <a:r>
              <a:rPr lang="fr-FR" sz="3600" b="1" dirty="0">
                <a:latin typeface="Candara" panose="020E0502030303020204" pitchFamily="34" charset="0"/>
              </a:rPr>
              <a:t>3. objectifs stratégiques de la vision </a:t>
            </a:r>
            <a:endParaRPr lang="fr-FR" sz="3600" dirty="0"/>
          </a:p>
        </p:txBody>
      </p:sp>
      <p:sp>
        <p:nvSpPr>
          <p:cNvPr id="4" name="Espace réservé du contenu 3"/>
          <p:cNvSpPr>
            <a:spLocks noGrp="1"/>
          </p:cNvSpPr>
          <p:nvPr>
            <p:ph sz="half" idx="2"/>
          </p:nvPr>
        </p:nvSpPr>
        <p:spPr>
          <a:xfrm>
            <a:off x="402771" y="2188029"/>
            <a:ext cx="11640207" cy="4533446"/>
          </a:xfrm>
          <a:solidFill>
            <a:schemeClr val="tx2">
              <a:lumMod val="20000"/>
              <a:lumOff val="80000"/>
            </a:schemeClr>
          </a:solidFill>
        </p:spPr>
        <p:txBody>
          <a:bodyPr>
            <a:noAutofit/>
          </a:bodyPr>
          <a:lstStyle/>
          <a:p>
            <a:pPr marL="342900" lvl="0" indent="-342900" algn="just">
              <a:buAutoNum type="arabicPeriod"/>
            </a:pPr>
            <a:r>
              <a:rPr lang="fr-FR" sz="2000" b="1" dirty="0">
                <a:latin typeface="Candara" panose="020E0502030303020204" pitchFamily="34" charset="0"/>
              </a:rPr>
              <a:t>Améliorer des capacités institutionnelles de l’Etat</a:t>
            </a:r>
          </a:p>
          <a:p>
            <a:pPr marL="342900" lvl="0" indent="-342900" algn="just">
              <a:buAutoNum type="arabicPeriod"/>
            </a:pPr>
            <a:r>
              <a:rPr lang="fr-FR" sz="2000" b="1" dirty="0">
                <a:latin typeface="Candara" panose="020E0502030303020204" pitchFamily="34" charset="0"/>
              </a:rPr>
              <a:t>Renforcer l’engagement politique de l’Etat</a:t>
            </a:r>
          </a:p>
          <a:p>
            <a:pPr marL="342900" indent="-342900" algn="just">
              <a:buFont typeface="Arial" panose="020B0604020202020204" pitchFamily="34" charset="0"/>
              <a:buAutoNum type="arabicPeriod"/>
            </a:pPr>
            <a:r>
              <a:rPr lang="fr-FR" sz="2000" b="1" dirty="0">
                <a:latin typeface="Candara" panose="020E0502030303020204" pitchFamily="34" charset="0"/>
              </a:rPr>
              <a:t>Développer une agriculture créatrice de richesse et catalyseur de la sécurité alimentaire</a:t>
            </a:r>
          </a:p>
          <a:p>
            <a:pPr marL="342900" indent="-342900" algn="just">
              <a:buFont typeface="Arial" panose="020B0604020202020204" pitchFamily="34" charset="0"/>
              <a:buAutoNum type="arabicPeriod"/>
            </a:pPr>
            <a:r>
              <a:rPr lang="fr-FR" sz="2000" b="1" dirty="0">
                <a:latin typeface="Candara" panose="020E0502030303020204" pitchFamily="34" charset="0"/>
              </a:rPr>
              <a:t>Augmenter la production et l’amélioration de l’accès à l'énergie</a:t>
            </a:r>
          </a:p>
          <a:p>
            <a:pPr marL="342900" indent="-342900" algn="just">
              <a:buFont typeface="Arial" panose="020B0604020202020204" pitchFamily="34" charset="0"/>
              <a:buAutoNum type="arabicPeriod"/>
            </a:pPr>
            <a:r>
              <a:rPr lang="fr-FR" sz="2000" b="1" dirty="0">
                <a:latin typeface="Candara" panose="020E0502030303020204" pitchFamily="34" charset="0"/>
              </a:rPr>
              <a:t>Améliorer des infrastructures de logistique et l’accessibilité de toutes les zones</a:t>
            </a:r>
          </a:p>
          <a:p>
            <a:pPr marL="342900" indent="-342900" algn="just">
              <a:buFont typeface="Arial" panose="020B0604020202020204" pitchFamily="34" charset="0"/>
              <a:buAutoNum type="arabicPeriod"/>
            </a:pPr>
            <a:r>
              <a:rPr lang="fr-FR" sz="2000" b="1" dirty="0">
                <a:latin typeface="Candara" panose="020E0502030303020204" pitchFamily="34" charset="0"/>
              </a:rPr>
              <a:t>Assainir et stabiliser le cadre macro-économique. </a:t>
            </a:r>
          </a:p>
          <a:p>
            <a:pPr marL="342900" indent="-342900" algn="just">
              <a:buFont typeface="Arial" panose="020B0604020202020204" pitchFamily="34" charset="0"/>
              <a:buAutoNum type="arabicPeriod"/>
            </a:pPr>
            <a:r>
              <a:rPr lang="fr-FR" sz="2000" b="1" dirty="0">
                <a:latin typeface="Candara" panose="020E0502030303020204" pitchFamily="34" charset="0"/>
              </a:rPr>
              <a:t>Développer le secteur industriel et sa compétitivité</a:t>
            </a:r>
          </a:p>
          <a:p>
            <a:pPr marL="342900" indent="-342900" algn="just">
              <a:buFont typeface="Arial" panose="020B0604020202020204" pitchFamily="34" charset="0"/>
              <a:buAutoNum type="arabicPeriod"/>
            </a:pPr>
            <a:r>
              <a:rPr lang="fr-FR" sz="2000" b="1" dirty="0">
                <a:latin typeface="Candara" panose="020E0502030303020204" pitchFamily="34" charset="0"/>
              </a:rPr>
              <a:t>Développer le secteur des services financiers et les nouvelles technologies de l’information et de communication (NTIC) </a:t>
            </a:r>
          </a:p>
          <a:p>
            <a:pPr marL="342900" indent="-342900" algn="just">
              <a:buFont typeface="Arial" panose="020B0604020202020204" pitchFamily="34" charset="0"/>
              <a:buAutoNum type="arabicPeriod"/>
            </a:pPr>
            <a:r>
              <a:rPr lang="fr-FR" sz="2000" b="1" dirty="0">
                <a:latin typeface="Candara" panose="020E0502030303020204" pitchFamily="34" charset="0"/>
              </a:rPr>
              <a:t>Renforcer le secteur des services</a:t>
            </a:r>
          </a:p>
          <a:p>
            <a:pPr marL="342900" indent="-342900" algn="just">
              <a:buFont typeface="Arial" panose="020B0604020202020204" pitchFamily="34" charset="0"/>
              <a:buAutoNum type="arabicPeriod"/>
            </a:pPr>
            <a:r>
              <a:rPr lang="fr-FR" sz="2000" b="1" dirty="0">
                <a:latin typeface="Candara" panose="020E0502030303020204" pitchFamily="34" charset="0"/>
              </a:rPr>
              <a:t>Réduire progressivement la dépendance vis-à-vis de l'aide</a:t>
            </a:r>
          </a:p>
        </p:txBody>
      </p:sp>
      <p:sp>
        <p:nvSpPr>
          <p:cNvPr id="5" name="Espace réservé du numéro de diapositive 4"/>
          <p:cNvSpPr>
            <a:spLocks noGrp="1"/>
          </p:cNvSpPr>
          <p:nvPr>
            <p:ph type="sldNum" sz="quarter" idx="12"/>
          </p:nvPr>
        </p:nvSpPr>
        <p:spPr/>
        <p:txBody>
          <a:bodyPr/>
          <a:lstStyle/>
          <a:p>
            <a:fld id="{73536A68-C23E-4F47-925F-79F98391A956}" type="slidenum">
              <a:rPr lang="fr-FR" smtClean="0"/>
              <a:t>6</a:t>
            </a:fld>
            <a:endParaRPr lang="fr-FR" dirty="0"/>
          </a:p>
        </p:txBody>
      </p:sp>
    </p:spTree>
    <p:extLst>
      <p:ext uri="{BB962C8B-B14F-4D97-AF65-F5344CB8AC3E}">
        <p14:creationId xmlns:p14="http://schemas.microsoft.com/office/powerpoint/2010/main" val="3644522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6263" y="152463"/>
            <a:ext cx="9547425" cy="787814"/>
          </a:xfrm>
        </p:spPr>
        <p:txBody>
          <a:bodyPr>
            <a:noAutofit/>
          </a:bodyPr>
          <a:lstStyle/>
          <a:p>
            <a:pPr algn="ctr"/>
            <a:r>
              <a:rPr lang="fr-FR" sz="4000" b="1" dirty="0">
                <a:latin typeface="Candara" panose="020E0502030303020204" pitchFamily="34" charset="0"/>
              </a:rPr>
              <a:t>3.objectifs stratégiques de la vision (suite)</a:t>
            </a:r>
            <a:endParaRPr lang="fr-FR" sz="4000" dirty="0"/>
          </a:p>
        </p:txBody>
      </p:sp>
      <p:sp>
        <p:nvSpPr>
          <p:cNvPr id="4" name="Espace réservé du contenu 3"/>
          <p:cNvSpPr>
            <a:spLocks noGrp="1"/>
          </p:cNvSpPr>
          <p:nvPr>
            <p:ph sz="half" idx="2"/>
          </p:nvPr>
        </p:nvSpPr>
        <p:spPr>
          <a:xfrm>
            <a:off x="143123" y="1622066"/>
            <a:ext cx="11895152" cy="5001371"/>
          </a:xfrm>
          <a:solidFill>
            <a:schemeClr val="tx2">
              <a:lumMod val="20000"/>
              <a:lumOff val="80000"/>
            </a:schemeClr>
          </a:solidFill>
        </p:spPr>
        <p:txBody>
          <a:bodyPr>
            <a:normAutofit fontScale="92500" lnSpcReduction="20000"/>
          </a:bodyPr>
          <a:lstStyle/>
          <a:p>
            <a:pPr marL="0" lvl="0" indent="0" algn="just">
              <a:buNone/>
            </a:pPr>
            <a:r>
              <a:rPr lang="fr-FR" b="1" dirty="0"/>
              <a:t>11. Améliorer  l’accès aux soins de santé de base pour tous</a:t>
            </a:r>
          </a:p>
          <a:p>
            <a:pPr marL="0" lvl="0" indent="0" algn="just">
              <a:buNone/>
            </a:pPr>
            <a:r>
              <a:rPr lang="fr-FR" b="1" dirty="0"/>
              <a:t>12. Développer les services hospitaliers de pointe</a:t>
            </a:r>
          </a:p>
          <a:p>
            <a:pPr marL="0" indent="0" algn="just">
              <a:buNone/>
            </a:pPr>
            <a:r>
              <a:rPr lang="fr-FR" b="1" dirty="0"/>
              <a:t>13. Développer une éducation de base de qualité et inclusive</a:t>
            </a:r>
          </a:p>
          <a:p>
            <a:pPr marL="0" indent="0" algn="just">
              <a:buNone/>
            </a:pPr>
            <a:r>
              <a:rPr lang="fr-FR" b="1" dirty="0"/>
              <a:t>14. Mettre en place d’une formation professionnelle post-fondamentale adaptée aux besoins de l’émergence </a:t>
            </a:r>
          </a:p>
          <a:p>
            <a:pPr marL="0" indent="0" algn="just">
              <a:buNone/>
            </a:pPr>
            <a:r>
              <a:rPr lang="fr-FR" b="1" dirty="0"/>
              <a:t>15. Développer un enseignement supérieur compétitif en sciences et technologies et contribuant au développement du Burundi</a:t>
            </a:r>
          </a:p>
          <a:p>
            <a:pPr marL="0" indent="0" algn="just">
              <a:buNone/>
            </a:pPr>
            <a:r>
              <a:rPr lang="fr-FR" b="1" dirty="0"/>
              <a:t>16. Assurer la protection sociale pour tous</a:t>
            </a:r>
          </a:p>
          <a:p>
            <a:pPr marL="0" indent="0" algn="just">
              <a:buNone/>
            </a:pPr>
            <a:r>
              <a:rPr lang="fr-FR" b="1" dirty="0"/>
              <a:t>17. Améliorer l’accès à l'eau potable, à l’hygiène et à l'assainissement.</a:t>
            </a:r>
          </a:p>
          <a:p>
            <a:pPr marL="0" indent="0" algn="just">
              <a:buNone/>
            </a:pPr>
            <a:r>
              <a:rPr lang="fr-FR" b="1" dirty="0"/>
              <a:t>18. Intensifier l'urbanisation et la promotion des logements décents</a:t>
            </a:r>
          </a:p>
          <a:p>
            <a:pPr marL="0" indent="0" algn="just">
              <a:buNone/>
            </a:pPr>
            <a:r>
              <a:rPr lang="fr-FR" b="1" dirty="0"/>
              <a:t>19. Protéger l’environnement et Renforcer la résilience aux changements climatiques</a:t>
            </a:r>
          </a:p>
          <a:p>
            <a:pPr marL="0" indent="0" algn="just">
              <a:buNone/>
            </a:pPr>
            <a:r>
              <a:rPr lang="fr-FR" b="1" dirty="0"/>
              <a:t>20. Sauvegarder et promouvoir le patrimoine culturel et naturel</a:t>
            </a:r>
          </a:p>
          <a:p>
            <a:pPr marL="0" indent="0" algn="just">
              <a:buNone/>
            </a:pPr>
            <a:r>
              <a:rPr lang="fr-FR" b="1" dirty="0"/>
              <a:t>21. Mobiliser le partenariat pour le développement (PAD)et la diaspora</a:t>
            </a:r>
          </a:p>
          <a:p>
            <a:endParaRPr lang="fr-FR" dirty="0"/>
          </a:p>
        </p:txBody>
      </p:sp>
      <p:sp>
        <p:nvSpPr>
          <p:cNvPr id="7" name="Espace réservé du numéro de diapositive 6"/>
          <p:cNvSpPr>
            <a:spLocks noGrp="1"/>
          </p:cNvSpPr>
          <p:nvPr>
            <p:ph type="sldNum" sz="quarter" idx="12"/>
          </p:nvPr>
        </p:nvSpPr>
        <p:spPr/>
        <p:txBody>
          <a:bodyPr/>
          <a:lstStyle/>
          <a:p>
            <a:fld id="{73536A68-C23E-4F47-925F-79F98391A956}" type="slidenum">
              <a:rPr lang="fr-FR" smtClean="0"/>
              <a:t>7</a:t>
            </a:fld>
            <a:endParaRPr lang="fr-FR" dirty="0"/>
          </a:p>
        </p:txBody>
      </p:sp>
    </p:spTree>
    <p:extLst>
      <p:ext uri="{BB962C8B-B14F-4D97-AF65-F5344CB8AC3E}">
        <p14:creationId xmlns:p14="http://schemas.microsoft.com/office/powerpoint/2010/main" val="29535882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348D3-9A1A-D3B7-CFBA-62075BCDC490}"/>
              </a:ext>
            </a:extLst>
          </p:cNvPr>
          <p:cNvSpPr>
            <a:spLocks noGrp="1"/>
          </p:cNvSpPr>
          <p:nvPr>
            <p:ph type="title"/>
          </p:nvPr>
        </p:nvSpPr>
        <p:spPr>
          <a:xfrm>
            <a:off x="2175309" y="0"/>
            <a:ext cx="9702266" cy="1499616"/>
          </a:xfrm>
        </p:spPr>
        <p:txBody>
          <a:bodyPr>
            <a:normAutofit/>
          </a:bodyPr>
          <a:lstStyle/>
          <a:p>
            <a:pPr algn="just"/>
            <a:r>
              <a:rPr lang="fr-FR" sz="3600" b="1" dirty="0">
                <a:latin typeface="Candara" panose="020E0502030303020204" pitchFamily="34" charset="0"/>
              </a:rPr>
              <a:t>4.Indicateurs et cibles pour la </a:t>
            </a:r>
            <a:r>
              <a:rPr lang="fr-FR" sz="3600" b="1" dirty="0" smtClean="0">
                <a:latin typeface="Candara" panose="020E0502030303020204" pitchFamily="34" charset="0"/>
              </a:rPr>
              <a:t>finalité </a:t>
            </a:r>
            <a:r>
              <a:rPr lang="fr-FR" sz="3600" b="1" dirty="0">
                <a:latin typeface="Candara" panose="020E0502030303020204" pitchFamily="34" charset="0"/>
              </a:rPr>
              <a:t>de la vision  </a:t>
            </a:r>
            <a:endParaRPr lang="en-US" sz="3600" dirty="0"/>
          </a:p>
        </p:txBody>
      </p:sp>
      <p:pic>
        <p:nvPicPr>
          <p:cNvPr id="5" name="Content Placeholder 9">
            <a:extLst>
              <a:ext uri="{FF2B5EF4-FFF2-40B4-BE49-F238E27FC236}">
                <a16:creationId xmlns:a16="http://schemas.microsoft.com/office/drawing/2014/main" id="{835D63AA-D581-15CD-51B2-85CCE55D9BB9}"/>
              </a:ext>
            </a:extLst>
          </p:cNvPr>
          <p:cNvPicPr>
            <a:picLocks noGrp="1" noChangeAspect="1"/>
          </p:cNvPicPr>
          <p:nvPr>
            <p:ph idx="1"/>
          </p:nvPr>
        </p:nvPicPr>
        <p:blipFill>
          <a:blip r:embed="rId2"/>
          <a:stretch>
            <a:fillRect/>
          </a:stretch>
        </p:blipFill>
        <p:spPr>
          <a:xfrm>
            <a:off x="242595" y="1635129"/>
            <a:ext cx="11818775" cy="5222871"/>
          </a:xfrm>
        </p:spPr>
      </p:pic>
    </p:spTree>
    <p:extLst>
      <p:ext uri="{BB962C8B-B14F-4D97-AF65-F5344CB8AC3E}">
        <p14:creationId xmlns:p14="http://schemas.microsoft.com/office/powerpoint/2010/main" val="1202249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91853" y="0"/>
            <a:ext cx="7249941" cy="929142"/>
          </a:xfrm>
        </p:spPr>
        <p:txBody>
          <a:bodyPr>
            <a:noAutofit/>
          </a:bodyPr>
          <a:lstStyle/>
          <a:p>
            <a:pPr algn="ctr"/>
            <a:r>
              <a:rPr lang="fr-FR" sz="4000" b="1" dirty="0">
                <a:latin typeface="Candara" panose="020E0502030303020204" pitchFamily="34" charset="0"/>
              </a:rPr>
              <a:t>5.Objectif global du PND </a:t>
            </a:r>
            <a:r>
              <a:rPr lang="fr-FR" sz="4000" b="1" dirty="0" smtClean="0">
                <a:latin typeface="Candara" panose="020E0502030303020204" pitchFamily="34" charset="0"/>
              </a:rPr>
              <a:t>révisé</a:t>
            </a:r>
            <a:endParaRPr lang="fr-FR" sz="4000" b="1" dirty="0">
              <a:latin typeface="Candara" panose="020E0502030303020204" pitchFamily="34" charset="0"/>
            </a:endParaRPr>
          </a:p>
        </p:txBody>
      </p:sp>
      <p:sp>
        <p:nvSpPr>
          <p:cNvPr id="3" name="Espace réservé du contenu 2"/>
          <p:cNvSpPr>
            <a:spLocks noGrp="1"/>
          </p:cNvSpPr>
          <p:nvPr>
            <p:ph idx="1"/>
          </p:nvPr>
        </p:nvSpPr>
        <p:spPr>
          <a:xfrm>
            <a:off x="105878" y="1470707"/>
            <a:ext cx="11682120" cy="5517305"/>
          </a:xfrm>
        </p:spPr>
        <p:txBody>
          <a:bodyPr>
            <a:noAutofit/>
          </a:bodyPr>
          <a:lstStyle/>
          <a:p>
            <a:pPr marL="0" indent="0" algn="just">
              <a:buNone/>
            </a:pPr>
            <a:endParaRPr lang="fr-FR" dirty="0"/>
          </a:p>
          <a:p>
            <a:pPr algn="just"/>
            <a:r>
              <a:rPr lang="fr-FR" sz="2400" dirty="0">
                <a:latin typeface="Candara" panose="020E0502030303020204" pitchFamily="34" charset="0"/>
              </a:rPr>
              <a:t>Pour concrétiser la Vision </a:t>
            </a:r>
            <a:r>
              <a:rPr lang="fr-FR" sz="2400" dirty="0" smtClean="0">
                <a:latin typeface="Candara" panose="020E0502030303020204" pitchFamily="34" charset="0"/>
              </a:rPr>
              <a:t>« Burundi, </a:t>
            </a:r>
            <a:r>
              <a:rPr lang="fr-FR" sz="2400" dirty="0">
                <a:latin typeface="Candara" panose="020E0502030303020204" pitchFamily="34" charset="0"/>
              </a:rPr>
              <a:t>Pays Emergent en 2040 et </a:t>
            </a:r>
            <a:r>
              <a:rPr lang="fr-FR" sz="2400" dirty="0" smtClean="0">
                <a:latin typeface="Candara" panose="020E0502030303020204" pitchFamily="34" charset="0"/>
              </a:rPr>
              <a:t>Pays Développé </a:t>
            </a:r>
            <a:r>
              <a:rPr lang="fr-FR" sz="2400" dirty="0">
                <a:latin typeface="Candara" panose="020E0502030303020204" pitchFamily="34" charset="0"/>
              </a:rPr>
              <a:t>en </a:t>
            </a:r>
            <a:r>
              <a:rPr lang="fr-FR" sz="2400" dirty="0" smtClean="0">
                <a:latin typeface="Candara" panose="020E0502030303020204" pitchFamily="34" charset="0"/>
              </a:rPr>
              <a:t>2060 », </a:t>
            </a:r>
            <a:r>
              <a:rPr lang="fr-FR" sz="2400" dirty="0">
                <a:latin typeface="Candara" panose="020E0502030303020204" pitchFamily="34" charset="0"/>
              </a:rPr>
              <a:t>le PND révisé s’est fixé comme objectif global de:</a:t>
            </a:r>
          </a:p>
          <a:p>
            <a:pPr marL="0" indent="0" algn="just">
              <a:buNone/>
            </a:pPr>
            <a:r>
              <a:rPr lang="fr-FR" sz="2400" b="1" dirty="0">
                <a:latin typeface="Candara" panose="020E0502030303020204" pitchFamily="34" charset="0"/>
              </a:rPr>
              <a:t>« Transformer structurellement l’économie burundaise, pour une croissance forte, durable, résiliente, inclusive, créatrice d’emplois décents pour tous et induisant l’amélioration du bien-être social».</a:t>
            </a:r>
          </a:p>
          <a:p>
            <a:pPr marL="0" indent="0" algn="just">
              <a:buNone/>
            </a:pPr>
            <a:r>
              <a:rPr lang="fr-FR" sz="2400" dirty="0">
                <a:latin typeface="Candara" panose="020E0502030303020204" pitchFamily="34" charset="0"/>
              </a:rPr>
              <a:t>A travers cet objectif :</a:t>
            </a:r>
          </a:p>
          <a:p>
            <a:pPr algn="just"/>
            <a:r>
              <a:rPr lang="fr-FR" sz="2400" dirty="0">
                <a:latin typeface="Candara" panose="020E0502030303020204" pitchFamily="34" charset="0"/>
              </a:rPr>
              <a:t>Le PND révisé va répondre au défi de disponibilité des « capacités productives » et à l’aptitude à les combiner de manière optimale;</a:t>
            </a:r>
          </a:p>
          <a:p>
            <a:pPr algn="just"/>
            <a:r>
              <a:rPr lang="fr-FR" sz="2400" dirty="0">
                <a:latin typeface="Candara" panose="020E0502030303020204" pitchFamily="34" charset="0"/>
              </a:rPr>
              <a:t>Ce qui implique un mécanisme à orchestrer des changements fondamentaux dans la structure de l’économie allant de la réaffectation des ressources des activités traditionnelles vers des secteurs à forte productivité afin d’améliorer de manière rapide le niveau de vie de la population.</a:t>
            </a:r>
            <a:endParaRPr lang="fr-FR" sz="2400" dirty="0">
              <a:latin typeface="Candara" panose="020E050203030302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38036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9358</TotalTime>
  <Words>1395</Words>
  <Application>Microsoft Office PowerPoint</Application>
  <PresentationFormat>Grand écran</PresentationFormat>
  <Paragraphs>104</Paragraphs>
  <Slides>16</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16</vt:i4>
      </vt:variant>
    </vt:vector>
  </HeadingPairs>
  <TitlesOfParts>
    <vt:vector size="24" baseType="lpstr">
      <vt:lpstr>Arial</vt:lpstr>
      <vt:lpstr>Calibri</vt:lpstr>
      <vt:lpstr>Calibri Light</vt:lpstr>
      <vt:lpstr>Candara</vt:lpstr>
      <vt:lpstr>Comic Sans MS</vt:lpstr>
      <vt:lpstr>Courier New</vt:lpstr>
      <vt:lpstr>Tahoma</vt:lpstr>
      <vt:lpstr>Office Theme</vt:lpstr>
      <vt:lpstr>      VISION BURUNDI, PAYS EMERGENT EN 2040 ET PAYS DEVELOPPE EN 2060 ET LE PLAN NATIONAL DE DÉVELOPPEMENT 2018-2027 RÉVISÉ    </vt:lpstr>
      <vt:lpstr>Présentation PowerPoint</vt:lpstr>
      <vt:lpstr>0.INTRODUCTION</vt:lpstr>
      <vt:lpstr>1.Enjeux  DE LA VISION BURUND Pays Emergent en 2040 et Pays Développé en 2060</vt:lpstr>
      <vt:lpstr>2.Piliers de la vision </vt:lpstr>
      <vt:lpstr>3. objectifs stratégiques de la vision </vt:lpstr>
      <vt:lpstr>3.objectifs stratégiques de la vision (suite)</vt:lpstr>
      <vt:lpstr>4.Indicateurs et cibles pour la finalité de la vision  </vt:lpstr>
      <vt:lpstr>5.Objectif global du PND révisé</vt:lpstr>
      <vt:lpstr>6. Axes stratégiques du PND 2018-2027 révisé en cohérence avec les 5 piliers de la Vision </vt:lpstr>
      <vt:lpstr>7.Schéma conceptuel pour l’élaboration du PND 2018-2027 révisé et de son PAP 2023-2027</vt:lpstr>
      <vt:lpstr>7.Schéma conceptuel pour l’élaboration du PND 2018-2027 révisé et de son PAP 2023-2027 (suite) </vt:lpstr>
      <vt:lpstr>7.Schéma conceptuel pour l’élaboration du PND Burundi révisé et de son PAP 2023-2027 (suite)</vt:lpstr>
      <vt:lpstr>          8.BUDGET PAR  PILIER</vt:lpstr>
      <vt:lpstr>CONCLUSION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atbes</dc:creator>
  <cp:lastModifiedBy>HP</cp:lastModifiedBy>
  <cp:revision>1007</cp:revision>
  <cp:lastPrinted>2022-10-27T08:37:17Z</cp:lastPrinted>
  <dcterms:created xsi:type="dcterms:W3CDTF">2022-07-09T12:04:52Z</dcterms:created>
  <dcterms:modified xsi:type="dcterms:W3CDTF">2024-12-04T19:34:00Z</dcterms:modified>
</cp:coreProperties>
</file>